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58" r:id="rId4"/>
    <p:sldId id="259" r:id="rId5"/>
    <p:sldId id="278" r:id="rId6"/>
    <p:sldId id="260" r:id="rId7"/>
    <p:sldId id="261" r:id="rId8"/>
    <p:sldId id="262" r:id="rId9"/>
    <p:sldId id="263" r:id="rId10"/>
    <p:sldId id="281" r:id="rId11"/>
    <p:sldId id="264" r:id="rId12"/>
    <p:sldId id="265" r:id="rId13"/>
    <p:sldId id="279" r:id="rId14"/>
    <p:sldId id="280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l" defTabSz="2438338" rtl="0" fontAlgn="auto" latinLnBrk="0" hangingPunct="0">
      <a:lnSpc>
        <a:spcPct val="90000"/>
      </a:lnSpc>
      <a:spcBef>
        <a:spcPts val="4500"/>
      </a:spcBef>
      <a:spcAft>
        <a:spcPts val="0"/>
      </a:spcAft>
      <a:buClrTx/>
      <a:buSzTx/>
      <a:buFontTx/>
      <a:buNone/>
      <a:tabLst/>
      <a:defRPr kumimoji="0" sz="4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39" d="100"/>
          <a:sy n="39" d="100"/>
        </p:scale>
        <p:origin x="883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69" name="Shape 169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1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13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10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10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Agenda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r>
              <a:t>Agenda Title</a:t>
            </a:r>
          </a:p>
        </p:txBody>
      </p:sp>
      <p:sp>
        <p:nvSpPr>
          <p:cNvPr id="109" name="Agenda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Agenda Subtitle</a:t>
            </a:r>
          </a:p>
        </p:txBody>
      </p:sp>
      <p:sp>
        <p:nvSpPr>
          <p:cNvPr id="110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z="5500" spc="-55"/>
            </a:lvl5pPr>
          </a:lstStyle>
          <a:p>
            <a:r>
              <a:t>Agenda Topics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1160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Statement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1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z="25000" b="1" spc="-250"/>
            </a:lvl5pPr>
          </a:lstStyle>
          <a:p>
            <a:r>
              <a:t>100%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27" name="Fact informa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Fact information</a:t>
            </a:r>
          </a:p>
        </p:txBody>
      </p:sp>
      <p:sp>
        <p:nvSpPr>
          <p:cNvPr id="12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Attribution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Attribution</a:t>
            </a:r>
          </a:p>
        </p:txBody>
      </p:sp>
      <p:sp>
        <p:nvSpPr>
          <p:cNvPr id="136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z="8500" spc="-17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r>
              <a:t>“Notable Quote”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13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Bowl of salad with fried rice, boiled eggs and chopsticks"/>
          <p:cNvSpPr>
            <a:spLocks noGrp="1"/>
          </p:cNvSpPr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5" name="Bowl with salmon cakes, salad and houmous "/>
          <p:cNvSpPr>
            <a:spLocks noGrp="1"/>
          </p:cNvSpPr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6" name="Bowl of pappardelle pasta with parsley butter, roasted hazelnuts and shaved parmesan cheese"/>
          <p:cNvSpPr>
            <a:spLocks noGrp="1"/>
          </p:cNvSpPr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bowl of salad with fried rice, boiled eggs and chopsticks"/>
          <p:cNvSpPr>
            <a:spLocks noGrp="1"/>
          </p:cNvSpPr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15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Avocados and limes"/>
          <p:cNvSpPr>
            <a:spLocks noGrp="1"/>
          </p:cNvSpPr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2" name="Presentation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z="11600" spc="-232"/>
            </a:lvl1pPr>
          </a:lstStyle>
          <a:p>
            <a:r>
              <a:t>Presentation Title</a:t>
            </a:r>
          </a:p>
        </p:txBody>
      </p:sp>
      <p:sp>
        <p:nvSpPr>
          <p:cNvPr id="23" name="Author and Date"/>
          <p:cNvSpPr txBox="1">
            <a:spLocks noGrp="1"/>
          </p:cNvSpPr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3600" b="1"/>
            </a:lvl1pPr>
          </a:lstStyle>
          <a:p>
            <a:r>
              <a:t>Author and Date</a:t>
            </a:r>
          </a:p>
        </p:txBody>
      </p:sp>
      <p:sp>
        <p:nvSpPr>
          <p:cNvPr id="2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Presentation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2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Bowl with salmon cakes, salad and houmous"/>
          <p:cNvSpPr>
            <a:spLocks noGrp="1"/>
          </p:cNvSpPr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r>
              <a:t>Slide Title</a:t>
            </a:r>
          </a:p>
        </p:txBody>
      </p:sp>
      <p:sp>
        <p:nvSpPr>
          <p:cNvPr id="34" name="Body Level One…"/>
          <p:cNvSpPr txBox="1">
            <a:spLocks noGrp="1"/>
          </p:cNvSpPr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5pPr>
          </a:lstStyle>
          <a:p>
            <a:r>
              <a:t>Slide Subtitle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3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43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44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>
            <a:spLocks noGrp="1"/>
          </p:cNvSpPr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5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61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62" name="Bowl of pappardelle pasta with parsley butter, roasted hazelnuts and shaved parmesan cheese"/>
          <p:cNvSpPr>
            <a:spLocks noGrp="1"/>
          </p:cNvSpPr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6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6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Sma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7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7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7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Bullets &amp; Live Video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lide Subtitle"/>
          <p:cNvSpPr txBox="1">
            <a:spLocks noGrp="1"/>
          </p:cNvSpPr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sz="5500" b="1"/>
            </a:lvl1pPr>
          </a:lstStyle>
          <a:p>
            <a:r>
              <a:t>Slide Subtitle</a:t>
            </a:r>
          </a:p>
        </p:txBody>
      </p:sp>
      <p:sp>
        <p:nvSpPr>
          <p:cNvPr id="82" name="Body Level One…"/>
          <p:cNvSpPr txBox="1">
            <a:spLocks noGrp="1"/>
          </p:cNvSpPr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83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r>
              <a:t>Slide Title</a:t>
            </a:r>
          </a:p>
        </p:txBody>
      </p:sp>
      <p:sp>
        <p:nvSpPr>
          <p:cNvPr id="8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ection Title"/>
          <p:cNvSpPr txBox="1">
            <a:spLocks noGrp="1"/>
          </p:cNvSpPr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sz="11600" b="0" spc="-232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Section Title</a:t>
            </a:r>
          </a:p>
        </p:txBody>
      </p:sp>
      <p:sp>
        <p:nvSpPr>
          <p:cNvPr id="9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>
            <a:spLocks noGrp="1"/>
          </p:cNvSpPr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Title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/>
          <a:p>
            <a:r>
              <a:t>Slide bullet text</a:t>
            </a:r>
          </a:p>
          <a:p>
            <a:pPr lvl="1"/>
            <a:endParaRPr/>
          </a:p>
          <a:p>
            <a:pPr lvl="2"/>
            <a:endParaRPr/>
          </a:p>
          <a:p>
            <a:pPr lvl="3"/>
            <a:endParaRPr/>
          </a:p>
          <a:p>
            <a:pPr lvl="4"/>
            <a:endParaRPr/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algn="ctr" defTabSz="584200">
              <a:lnSpc>
                <a:spcPct val="100000"/>
              </a:lnSpc>
              <a:spcBef>
                <a:spcPts val="0"/>
              </a:spcBef>
              <a:defRPr sz="18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ransition spd="med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500" b="1" i="0" u="none" strike="noStrike" cap="none" spc="-17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sz="4800" b="0" i="0" u="none" strike="noStrike" cap="none" spc="0" baseline="0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10" Type="http://schemas.openxmlformats.org/officeDocument/2006/relationships/image" Target="../media/image12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png"/><Relationship Id="rId7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jpeg"/><Relationship Id="rId3" Type="http://schemas.openxmlformats.org/officeDocument/2006/relationships/image" Target="../media/image2.png"/><Relationship Id="rId7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2.png"/><Relationship Id="rId7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8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1.jpeg"/><Relationship Id="rId7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crapping…"/>
          <p:cNvSpPr txBox="1">
            <a:spLocks noGrp="1"/>
          </p:cNvSpPr>
          <p:nvPr>
            <p:ph type="ctrTitle"/>
          </p:nvPr>
        </p:nvSpPr>
        <p:spPr>
          <a:xfrm>
            <a:off x="8763116" y="109009"/>
            <a:ext cx="17225917" cy="4843960"/>
          </a:xfrm>
          <a:prstGeom prst="rect">
            <a:avLst/>
          </a:prstGeom>
        </p:spPr>
        <p:txBody>
          <a:bodyPr/>
          <a:lstStyle/>
          <a:p>
            <a:pPr>
              <a:defRPr sz="15000" spc="-300"/>
            </a:pPr>
            <a:r>
              <a:t>scrapping</a:t>
            </a:r>
          </a:p>
          <a:p>
            <a:pPr>
              <a:defRPr sz="15000" spc="-300"/>
            </a:pPr>
            <a:r>
              <a:t>e-flux:</a:t>
            </a:r>
          </a:p>
        </p:txBody>
      </p:sp>
      <p:sp>
        <p:nvSpPr>
          <p:cNvPr id="174" name="contemporary art…"/>
          <p:cNvSpPr txBox="1"/>
          <p:nvPr/>
        </p:nvSpPr>
        <p:spPr>
          <a:xfrm>
            <a:off x="2669160" y="5698704"/>
            <a:ext cx="17225917" cy="4843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defRPr sz="9000" spc="-180"/>
            </a:pPr>
            <a:r>
              <a:t>contemporary art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sz="9000" spc="-180"/>
            </a:pPr>
            <a:r>
              <a:t>events over the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sz="9000" spc="-180"/>
            </a:pPr>
            <a:r>
              <a:t>last twenty years</a:t>
            </a:r>
          </a:p>
        </p:txBody>
      </p:sp>
      <p:pic>
        <p:nvPicPr>
          <p:cNvPr id="175" name="Screenshot 2024-03-28 at 15.12.59.png" descr="Screenshot 2024-03-28 at 15.12.5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6445" y="-17940971"/>
            <a:ext cx="24516890" cy="14469743"/>
          </a:xfrm>
          <a:prstGeom prst="rect">
            <a:avLst/>
          </a:prstGeom>
          <a:ln w="12700">
            <a:miter lim="400000"/>
          </a:ln>
        </p:spPr>
      </p:pic>
      <p:sp>
        <p:nvSpPr>
          <p:cNvPr id="176" name="Mihaly Hanics, Artem Timonov, Sebastian Štros | Data Collection Methods | MSc SDS | CEU 2023–24"/>
          <p:cNvSpPr txBox="1"/>
          <p:nvPr/>
        </p:nvSpPr>
        <p:spPr>
          <a:xfrm>
            <a:off x="587841" y="12736198"/>
            <a:ext cx="20601156" cy="621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3000" b="1" spc="-59"/>
            </a:lvl1pPr>
          </a:lstStyle>
          <a:p>
            <a:r>
              <a:t>Mihaly Hanics, Artem Timonov, Sebastian Štros | Data Collection Methods | MSc SDS | CEU 2023–24</a:t>
            </a:r>
          </a:p>
        </p:txBody>
      </p:sp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">
            <a:extLst>
              <a:ext uri="{FF2B5EF4-FFF2-40B4-BE49-F238E27FC236}">
                <a16:creationId xmlns:a16="http://schemas.microsoft.com/office/drawing/2014/main" id="{24A035F7-1E9D-1B6A-3772-6F5EEDFF35B9}"/>
              </a:ext>
            </a:extLst>
          </p:cNvPr>
          <p:cNvGrpSpPr/>
          <p:nvPr/>
        </p:nvGrpSpPr>
        <p:grpSpPr>
          <a:xfrm>
            <a:off x="1277160" y="5656924"/>
            <a:ext cx="21761023" cy="6340847"/>
            <a:chOff x="0" y="0"/>
            <a:chExt cx="21761022" cy="6340845"/>
          </a:xfrm>
        </p:grpSpPr>
        <p:sp>
          <p:nvSpPr>
            <p:cNvPr id="12" name="artist">
              <a:extLst>
                <a:ext uri="{FF2B5EF4-FFF2-40B4-BE49-F238E27FC236}">
                  <a16:creationId xmlns:a16="http://schemas.microsoft.com/office/drawing/2014/main" id="{E6E71C6D-8AAA-E5D8-9E24-54F726D4F670}"/>
                </a:ext>
              </a:extLst>
            </p:cNvPr>
            <p:cNvSpPr/>
            <p:nvPr/>
          </p:nvSpPr>
          <p:spPr>
            <a:xfrm>
              <a:off x="7357273" y="0"/>
              <a:ext cx="8477797" cy="1270000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</a:t>
              </a:r>
            </a:p>
          </p:txBody>
        </p:sp>
        <p:sp>
          <p:nvSpPr>
            <p:cNvPr id="13" name="Rectangle">
              <a:extLst>
                <a:ext uri="{FF2B5EF4-FFF2-40B4-BE49-F238E27FC236}">
                  <a16:creationId xmlns:a16="http://schemas.microsoft.com/office/drawing/2014/main" id="{22D8823A-14B4-569C-72E2-81FE50B1236C}"/>
                </a:ext>
              </a:extLst>
            </p:cNvPr>
            <p:cNvSpPr/>
            <p:nvPr/>
          </p:nvSpPr>
          <p:spPr>
            <a:xfrm>
              <a:off x="7357273" y="2408422"/>
              <a:ext cx="8477797" cy="127000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4" name="Rectangle">
              <a:extLst>
                <a:ext uri="{FF2B5EF4-FFF2-40B4-BE49-F238E27FC236}">
                  <a16:creationId xmlns:a16="http://schemas.microsoft.com/office/drawing/2014/main" id="{75A97F9E-9E75-06C4-3F7F-96E52931E688}"/>
                </a:ext>
              </a:extLst>
            </p:cNvPr>
            <p:cNvSpPr/>
            <p:nvPr/>
          </p:nvSpPr>
          <p:spPr>
            <a:xfrm>
              <a:off x="7484273" y="2535422"/>
              <a:ext cx="8477797" cy="127000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5" name="Rectangle">
              <a:extLst>
                <a:ext uri="{FF2B5EF4-FFF2-40B4-BE49-F238E27FC236}">
                  <a16:creationId xmlns:a16="http://schemas.microsoft.com/office/drawing/2014/main" id="{72F2399F-8A46-A44E-8153-EF2DE683D6A0}"/>
                </a:ext>
              </a:extLst>
            </p:cNvPr>
            <p:cNvSpPr/>
            <p:nvPr/>
          </p:nvSpPr>
          <p:spPr>
            <a:xfrm>
              <a:off x="7611273" y="2662422"/>
              <a:ext cx="8477797" cy="127000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16" name="dates">
              <a:extLst>
                <a:ext uri="{FF2B5EF4-FFF2-40B4-BE49-F238E27FC236}">
                  <a16:creationId xmlns:a16="http://schemas.microsoft.com/office/drawing/2014/main" id="{F7829620-3A14-6C21-F008-F800790FDA09}"/>
                </a:ext>
              </a:extLst>
            </p:cNvPr>
            <p:cNvSpPr/>
            <p:nvPr/>
          </p:nvSpPr>
          <p:spPr>
            <a:xfrm>
              <a:off x="0" y="5070844"/>
              <a:ext cx="6201263" cy="127000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dates</a:t>
              </a:r>
            </a:p>
          </p:txBody>
        </p:sp>
        <p:sp>
          <p:nvSpPr>
            <p:cNvPr id="17" name="institutions">
              <a:extLst>
                <a:ext uri="{FF2B5EF4-FFF2-40B4-BE49-F238E27FC236}">
                  <a16:creationId xmlns:a16="http://schemas.microsoft.com/office/drawing/2014/main" id="{4AA8D07A-3FF7-6A5E-54E4-17D2B45B5383}"/>
                </a:ext>
              </a:extLst>
            </p:cNvPr>
            <p:cNvSpPr/>
            <p:nvPr/>
          </p:nvSpPr>
          <p:spPr>
            <a:xfrm>
              <a:off x="8876540" y="5070844"/>
              <a:ext cx="6201263" cy="127000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institutions</a:t>
              </a:r>
            </a:p>
          </p:txBody>
        </p:sp>
        <p:sp>
          <p:nvSpPr>
            <p:cNvPr id="18" name="types">
              <a:extLst>
                <a:ext uri="{FF2B5EF4-FFF2-40B4-BE49-F238E27FC236}">
                  <a16:creationId xmlns:a16="http://schemas.microsoft.com/office/drawing/2014/main" id="{F42A5019-4459-C765-3B90-55DAA68264D1}"/>
                </a:ext>
              </a:extLst>
            </p:cNvPr>
            <p:cNvSpPr/>
            <p:nvPr/>
          </p:nvSpPr>
          <p:spPr>
            <a:xfrm>
              <a:off x="17753080" y="5070844"/>
              <a:ext cx="4007942" cy="1270001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dirty="0"/>
                <a:t>types</a:t>
              </a:r>
            </a:p>
          </p:txBody>
        </p:sp>
        <p:sp>
          <p:nvSpPr>
            <p:cNvPr id="19" name="e-flux announcements">
              <a:extLst>
                <a:ext uri="{FF2B5EF4-FFF2-40B4-BE49-F238E27FC236}">
                  <a16:creationId xmlns:a16="http://schemas.microsoft.com/office/drawing/2014/main" id="{724509EE-E15A-8947-C9A3-F01947881089}"/>
                </a:ext>
              </a:extLst>
            </p:cNvPr>
            <p:cNvSpPr/>
            <p:nvPr/>
          </p:nvSpPr>
          <p:spPr>
            <a:xfrm>
              <a:off x="7738273" y="2789422"/>
              <a:ext cx="8477797" cy="127000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e-flux announcements</a:t>
              </a:r>
            </a:p>
          </p:txBody>
        </p:sp>
        <p:cxnSp>
          <p:nvCxnSpPr>
            <p:cNvPr id="20" name="Connection Line">
              <a:extLst>
                <a:ext uri="{FF2B5EF4-FFF2-40B4-BE49-F238E27FC236}">
                  <a16:creationId xmlns:a16="http://schemas.microsoft.com/office/drawing/2014/main" id="{87C903ED-0617-4C3D-F850-6F0CD09935B4}"/>
                </a:ext>
              </a:extLst>
            </p:cNvPr>
            <p:cNvCxnSpPr>
              <a:cxnSpLocks/>
              <a:stCxn id="13" idx="0"/>
              <a:endCxn id="12" idx="2"/>
            </p:cNvCxnSpPr>
            <p:nvPr/>
          </p:nvCxnSpPr>
          <p:spPr>
            <a:xfrm flipV="1">
              <a:off x="11596171" y="1270000"/>
              <a:ext cx="0" cy="1138423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21" name="Connection Line">
              <a:extLst>
                <a:ext uri="{FF2B5EF4-FFF2-40B4-BE49-F238E27FC236}">
                  <a16:creationId xmlns:a16="http://schemas.microsoft.com/office/drawing/2014/main" id="{80681E5A-0057-92BA-0DFB-C6ED3FEA8560}"/>
                </a:ext>
              </a:extLst>
            </p:cNvPr>
            <p:cNvCxnSpPr>
              <a:cxnSpLocks/>
              <a:stCxn id="17" idx="0"/>
              <a:endCxn id="19" idx="2"/>
            </p:cNvCxnSpPr>
            <p:nvPr/>
          </p:nvCxnSpPr>
          <p:spPr>
            <a:xfrm flipH="1" flipV="1">
              <a:off x="11977171" y="4059423"/>
              <a:ext cx="1" cy="1011421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22" name="Connection Line">
              <a:extLst>
                <a:ext uri="{FF2B5EF4-FFF2-40B4-BE49-F238E27FC236}">
                  <a16:creationId xmlns:a16="http://schemas.microsoft.com/office/drawing/2014/main" id="{7AA9591F-9B34-D3A1-BEDC-F99F2CD8E3D1}"/>
                </a:ext>
              </a:extLst>
            </p:cNvPr>
            <p:cNvCxnSpPr>
              <a:cxnSpLocks/>
              <a:stCxn id="16" idx="0"/>
              <a:endCxn id="19" idx="2"/>
            </p:cNvCxnSpPr>
            <p:nvPr/>
          </p:nvCxnSpPr>
          <p:spPr>
            <a:xfrm flipV="1">
              <a:off x="3100632" y="4059423"/>
              <a:ext cx="8876539" cy="1011421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23" name="Connection Line">
              <a:extLst>
                <a:ext uri="{FF2B5EF4-FFF2-40B4-BE49-F238E27FC236}">
                  <a16:creationId xmlns:a16="http://schemas.microsoft.com/office/drawing/2014/main" id="{A3422668-3FDC-0A88-611F-58F5A79B639C}"/>
                </a:ext>
              </a:extLst>
            </p:cNvPr>
            <p:cNvCxnSpPr>
              <a:cxnSpLocks/>
              <a:stCxn id="18" idx="1"/>
              <a:endCxn id="17" idx="3"/>
            </p:cNvCxnSpPr>
            <p:nvPr/>
          </p:nvCxnSpPr>
          <p:spPr>
            <a:xfrm flipH="1">
              <a:off x="15077802" y="5705845"/>
              <a:ext cx="2675278" cy="0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</p:grpSp>
      <p:pic>
        <p:nvPicPr>
          <p:cNvPr id="24" name="Screenshot 2024-03-28 at 14.27.22.png" descr="Screenshot 2024-03-28 at 14.27.22.png">
            <a:extLst>
              <a:ext uri="{FF2B5EF4-FFF2-40B4-BE49-F238E27FC236}">
                <a16:creationId xmlns:a16="http://schemas.microsoft.com/office/drawing/2014/main" id="{897CFF12-C554-E2DB-269F-59918B7D07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7672" y="642678"/>
            <a:ext cx="4542167" cy="205683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5" name="Screenshot 2024-03-28 at 14.28.16.png" descr="Screenshot 2024-03-28 at 14.28.16.png">
            <a:extLst>
              <a:ext uri="{FF2B5EF4-FFF2-40B4-BE49-F238E27FC236}">
                <a16:creationId xmlns:a16="http://schemas.microsoft.com/office/drawing/2014/main" id="{A66099B6-3EDA-1D9A-DDAC-F994724494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43485" y="3251353"/>
            <a:ext cx="13716001" cy="1174819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6" name="Connection Line">
            <a:extLst>
              <a:ext uri="{FF2B5EF4-FFF2-40B4-BE49-F238E27FC236}">
                <a16:creationId xmlns:a16="http://schemas.microsoft.com/office/drawing/2014/main" id="{3A655F01-3DE1-A322-EE17-49BC0A6BE5AD}"/>
              </a:ext>
            </a:extLst>
          </p:cNvPr>
          <p:cNvSpPr/>
          <p:nvPr/>
        </p:nvSpPr>
        <p:spPr>
          <a:xfrm>
            <a:off x="16699930" y="1350644"/>
            <a:ext cx="2376174" cy="19007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70" h="19725" extrusionOk="0">
                <a:moveTo>
                  <a:pt x="5991" y="19725"/>
                </a:moveTo>
                <a:cubicBezTo>
                  <a:pt x="21600" y="4543"/>
                  <a:pt x="19603" y="-1875"/>
                  <a:pt x="0" y="470"/>
                </a:cubicBezTo>
              </a:path>
            </a:pathLst>
          </a:custGeom>
          <a:ln w="63500">
            <a:solidFill>
              <a:srgbClr val="000000"/>
            </a:solidFill>
            <a:custDash>
              <a:ds d="200000" sp="200000"/>
            </a:custDash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pic>
        <p:nvPicPr>
          <p:cNvPr id="27" name="Screenshot 2024-03-28 at 14.35.54.png" descr="Screenshot 2024-03-28 at 14.35.54.png">
            <a:extLst>
              <a:ext uri="{FF2B5EF4-FFF2-40B4-BE49-F238E27FC236}">
                <a16:creationId xmlns:a16="http://schemas.microsoft.com/office/drawing/2014/main" id="{5651CBC5-8FAD-69F4-C01E-714BBB6CF78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9450" y="16681849"/>
            <a:ext cx="10167435" cy="13381366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8" name="Screenshot 2024-03-28 at 14.49.14.png" descr="Screenshot 2024-03-28 at 14.49.14.png">
            <a:extLst>
              <a:ext uri="{FF2B5EF4-FFF2-40B4-BE49-F238E27FC236}">
                <a16:creationId xmlns:a16="http://schemas.microsoft.com/office/drawing/2014/main" id="{9DC2C6C7-7824-12A6-4685-E77C3A77C3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5822" y="20891565"/>
            <a:ext cx="8250507" cy="389174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9" name="Screenshot 2024-03-28 at 14.49.05.png" descr="Screenshot 2024-03-28 at 14.49.05.png">
            <a:extLst>
              <a:ext uri="{FF2B5EF4-FFF2-40B4-BE49-F238E27FC236}">
                <a16:creationId xmlns:a16="http://schemas.microsoft.com/office/drawing/2014/main" id="{C121CFF6-F4F5-6132-F684-0B2C4B36266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5822" y="25454250"/>
            <a:ext cx="8250507" cy="373509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0" name="Connection Line">
            <a:extLst>
              <a:ext uri="{FF2B5EF4-FFF2-40B4-BE49-F238E27FC236}">
                <a16:creationId xmlns:a16="http://schemas.microsoft.com/office/drawing/2014/main" id="{4D48E231-09FE-70E4-E08B-09EC3253E33E}"/>
              </a:ext>
            </a:extLst>
          </p:cNvPr>
          <p:cNvSpPr/>
          <p:nvPr/>
        </p:nvSpPr>
        <p:spPr>
          <a:xfrm>
            <a:off x="11246328" y="24565479"/>
            <a:ext cx="588818" cy="15794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0" y="0"/>
                </a:moveTo>
                <a:cubicBezTo>
                  <a:pt x="21526" y="7910"/>
                  <a:pt x="21600" y="15110"/>
                  <a:pt x="222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6946541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6" name="Screenshot 2024-03-28 at 08.49.55.png" descr="Screenshot 2024-03-28 at 08.49.55.pn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97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8" name="Screenshot 2024-03-28 at 14.12.19.png" descr="Screenshot 2024-03-28 at 14.12.1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45708" y="14899369"/>
            <a:ext cx="6252063" cy="834744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99" name="scroll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23155376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scroll</a:t>
            </a:r>
          </a:p>
        </p:txBody>
      </p:sp>
      <p:sp>
        <p:nvSpPr>
          <p:cNvPr id="300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grpSp>
        <p:nvGrpSpPr>
          <p:cNvPr id="313" name="Group"/>
          <p:cNvGrpSpPr/>
          <p:nvPr/>
        </p:nvGrpSpPr>
        <p:grpSpPr>
          <a:xfrm rot="5400000">
            <a:off x="-496372" y="10376324"/>
            <a:ext cx="4033978" cy="1988550"/>
            <a:chOff x="0" y="0"/>
            <a:chExt cx="4033976" cy="1988549"/>
          </a:xfrm>
        </p:grpSpPr>
        <p:sp>
          <p:nvSpPr>
            <p:cNvPr id="301" name="artist"/>
            <p:cNvSpPr/>
            <p:nvPr/>
          </p:nvSpPr>
          <p:spPr>
            <a:xfrm>
              <a:off x="1830225" y="0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</a:t>
              </a:r>
            </a:p>
          </p:txBody>
        </p:sp>
        <p:sp>
          <p:nvSpPr>
            <p:cNvPr id="302" name="Rectangle"/>
            <p:cNvSpPr/>
            <p:nvPr/>
          </p:nvSpPr>
          <p:spPr>
            <a:xfrm>
              <a:off x="1830225" y="599129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3" name="Rectangle"/>
            <p:cNvSpPr/>
            <p:nvPr/>
          </p:nvSpPr>
          <p:spPr>
            <a:xfrm>
              <a:off x="1861818" y="630722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4" name="Rectangle"/>
            <p:cNvSpPr/>
            <p:nvPr/>
          </p:nvSpPr>
          <p:spPr>
            <a:xfrm>
              <a:off x="1893411" y="662315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05" name="dates"/>
            <p:cNvSpPr/>
            <p:nvPr/>
          </p:nvSpPr>
          <p:spPr>
            <a:xfrm>
              <a:off x="0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dates</a:t>
              </a:r>
            </a:p>
          </p:txBody>
        </p:sp>
        <p:sp>
          <p:nvSpPr>
            <p:cNvPr id="306" name="institutions"/>
            <p:cNvSpPr/>
            <p:nvPr/>
          </p:nvSpPr>
          <p:spPr>
            <a:xfrm>
              <a:off x="2208165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institutions</a:t>
              </a:r>
            </a:p>
          </p:txBody>
        </p:sp>
        <p:sp>
          <p:nvSpPr>
            <p:cNvPr id="307" name="types"/>
            <p:cNvSpPr/>
            <p:nvPr/>
          </p:nvSpPr>
          <p:spPr>
            <a:xfrm>
              <a:off x="2733278" y="1672618"/>
              <a:ext cx="997033" cy="315932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types</a:t>
              </a:r>
            </a:p>
          </p:txBody>
        </p:sp>
        <p:sp>
          <p:nvSpPr>
            <p:cNvPr id="308" name="e-flux announcements"/>
            <p:cNvSpPr/>
            <p:nvPr/>
          </p:nvSpPr>
          <p:spPr>
            <a:xfrm>
              <a:off x="1925004" y="693908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e-flux announcements</a:t>
              </a:r>
            </a:p>
          </p:txBody>
        </p:sp>
        <p:cxnSp>
          <p:nvCxnSpPr>
            <p:cNvPr id="309" name="Connection Line"/>
            <p:cNvCxnSpPr>
              <a:stCxn id="302" idx="0"/>
              <a:endCxn id="301" idx="0"/>
            </p:cNvCxnSpPr>
            <p:nvPr/>
          </p:nvCxnSpPr>
          <p:spPr>
            <a:xfrm flipV="1">
              <a:off x="2884711" y="157965"/>
              <a:ext cx="1" cy="599130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310" name="Connection Line"/>
            <p:cNvCxnSpPr>
              <a:stCxn id="306" idx="0"/>
              <a:endCxn id="308" idx="0"/>
            </p:cNvCxnSpPr>
            <p:nvPr/>
          </p:nvCxnSpPr>
          <p:spPr>
            <a:xfrm flipH="1" flipV="1">
              <a:off x="2979490" y="851873"/>
              <a:ext cx="1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311" name="Connection Line"/>
            <p:cNvCxnSpPr>
              <a:stCxn id="305" idx="0"/>
              <a:endCxn id="308" idx="0"/>
            </p:cNvCxnSpPr>
            <p:nvPr/>
          </p:nvCxnSpPr>
          <p:spPr>
            <a:xfrm flipV="1">
              <a:off x="771325" y="851873"/>
              <a:ext cx="2208166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312" name="Connection Line"/>
            <p:cNvCxnSpPr>
              <a:stCxn id="307" idx="0"/>
              <a:endCxn id="306" idx="0"/>
            </p:cNvCxnSpPr>
            <p:nvPr/>
          </p:nvCxnSpPr>
          <p:spPr>
            <a:xfrm flipH="1" flipV="1">
              <a:off x="2979490" y="1419409"/>
              <a:ext cx="252305" cy="411176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</p:grpSp>
      <p:pic>
        <p:nvPicPr>
          <p:cNvPr id="314" name="Screenshot 2024-03-28 at 14.27.22.png" descr="Screenshot 2024-03-28 at 14.27.2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70073" y="-9883889"/>
            <a:ext cx="4542167" cy="2056830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315" name="Screenshot 2024-03-28 at 14.28.16.png" descr="Screenshot 2024-03-28 at 14.28.16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055885" y="-7275215"/>
            <a:ext cx="13716001" cy="1174819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22" name="Connection Line"/>
          <p:cNvSpPr/>
          <p:nvPr/>
        </p:nvSpPr>
        <p:spPr>
          <a:xfrm>
            <a:off x="27012330" y="-9175923"/>
            <a:ext cx="2376175" cy="19007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70" h="19725" extrusionOk="0">
                <a:moveTo>
                  <a:pt x="5991" y="19725"/>
                </a:moveTo>
                <a:cubicBezTo>
                  <a:pt x="21600" y="4543"/>
                  <a:pt x="19603" y="-1875"/>
                  <a:pt x="0" y="470"/>
                </a:cubicBezTo>
              </a:path>
            </a:pathLst>
          </a:custGeom>
          <a:ln w="63500">
            <a:solidFill>
              <a:srgbClr val="000000"/>
            </a:solidFill>
            <a:custDash>
              <a:ds d="200000" sp="200000"/>
            </a:custDash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pic>
        <p:nvPicPr>
          <p:cNvPr id="317" name="Screenshot 2024-03-28 at 14.35.54.png" descr="Screenshot 2024-03-28 at 14.35.54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79450" y="730650"/>
            <a:ext cx="10167435" cy="13381366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318" name="Screenshot 2024-03-28 at 14.49.14.png" descr="Screenshot 2024-03-28 at 14.49.14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95822" y="4940365"/>
            <a:ext cx="8250507" cy="389174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319" name="Screenshot 2024-03-28 at 14.49.05.png" descr="Screenshot 2024-03-28 at 14.49.05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95822" y="9503050"/>
            <a:ext cx="8250507" cy="3735097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23" name="Connection Line"/>
          <p:cNvSpPr/>
          <p:nvPr/>
        </p:nvSpPr>
        <p:spPr>
          <a:xfrm>
            <a:off x="11246328" y="8614279"/>
            <a:ext cx="588818" cy="157941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0" y="0"/>
                </a:moveTo>
                <a:cubicBezTo>
                  <a:pt x="21526" y="7910"/>
                  <a:pt x="21600" y="15110"/>
                  <a:pt x="222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pic>
        <p:nvPicPr>
          <p:cNvPr id="321" name="pasted-movie.png" descr="pasted-movie.png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-14092288" y="4928384"/>
            <a:ext cx="10167435" cy="6441962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5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26" name="artists"/>
          <p:cNvSpPr/>
          <p:nvPr/>
        </p:nvSpPr>
        <p:spPr>
          <a:xfrm>
            <a:off x="15249777" y="2151330"/>
            <a:ext cx="4007942" cy="1270001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327" name="artists"/>
          <p:cNvSpPr/>
          <p:nvPr/>
        </p:nvSpPr>
        <p:spPr>
          <a:xfrm>
            <a:off x="15249777" y="4579795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328" name="artists"/>
          <p:cNvSpPr/>
          <p:nvPr/>
        </p:nvSpPr>
        <p:spPr>
          <a:xfrm>
            <a:off x="15249777" y="6985000"/>
            <a:ext cx="4007942" cy="1270000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329" name="announcements, dates, institutions"/>
          <p:cNvSpPr/>
          <p:nvPr/>
        </p:nvSpPr>
        <p:spPr>
          <a:xfrm>
            <a:off x="15249777" y="9390204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announcements, dates, institutions</a:t>
            </a:r>
          </a:p>
        </p:txBody>
      </p:sp>
      <p:sp>
        <p:nvSpPr>
          <p:cNvPr id="330" name="networks"/>
          <p:cNvSpPr/>
          <p:nvPr/>
        </p:nvSpPr>
        <p:spPr>
          <a:xfrm>
            <a:off x="15249777" y="11818669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networks</a:t>
            </a:r>
          </a:p>
        </p:txBody>
      </p:sp>
      <p:pic>
        <p:nvPicPr>
          <p:cNvPr id="331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332" name="roadmap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23155376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roadmap</a:t>
            </a:r>
          </a:p>
        </p:txBody>
      </p:sp>
      <p:sp>
        <p:nvSpPr>
          <p:cNvPr id="333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grpSp>
        <p:nvGrpSpPr>
          <p:cNvPr id="346" name="Group"/>
          <p:cNvGrpSpPr/>
          <p:nvPr/>
        </p:nvGrpSpPr>
        <p:grpSpPr>
          <a:xfrm rot="5400000">
            <a:off x="-496372" y="10376324"/>
            <a:ext cx="4033978" cy="1988550"/>
            <a:chOff x="0" y="0"/>
            <a:chExt cx="4033976" cy="1988549"/>
          </a:xfrm>
        </p:grpSpPr>
        <p:sp>
          <p:nvSpPr>
            <p:cNvPr id="334" name="artist"/>
            <p:cNvSpPr/>
            <p:nvPr/>
          </p:nvSpPr>
          <p:spPr>
            <a:xfrm>
              <a:off x="1830225" y="0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</a:t>
              </a:r>
            </a:p>
          </p:txBody>
        </p:sp>
        <p:sp>
          <p:nvSpPr>
            <p:cNvPr id="335" name="Rectangle"/>
            <p:cNvSpPr/>
            <p:nvPr/>
          </p:nvSpPr>
          <p:spPr>
            <a:xfrm>
              <a:off x="1830225" y="599129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36" name="Rectangle"/>
            <p:cNvSpPr/>
            <p:nvPr/>
          </p:nvSpPr>
          <p:spPr>
            <a:xfrm>
              <a:off x="1861818" y="630722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37" name="Rectangle"/>
            <p:cNvSpPr/>
            <p:nvPr/>
          </p:nvSpPr>
          <p:spPr>
            <a:xfrm>
              <a:off x="1893411" y="662315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38" name="dates"/>
            <p:cNvSpPr/>
            <p:nvPr/>
          </p:nvSpPr>
          <p:spPr>
            <a:xfrm>
              <a:off x="0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dates</a:t>
              </a:r>
            </a:p>
          </p:txBody>
        </p:sp>
        <p:sp>
          <p:nvSpPr>
            <p:cNvPr id="339" name="institutions"/>
            <p:cNvSpPr/>
            <p:nvPr/>
          </p:nvSpPr>
          <p:spPr>
            <a:xfrm>
              <a:off x="2208165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institutions</a:t>
              </a:r>
            </a:p>
          </p:txBody>
        </p:sp>
        <p:sp>
          <p:nvSpPr>
            <p:cNvPr id="340" name="types"/>
            <p:cNvSpPr/>
            <p:nvPr/>
          </p:nvSpPr>
          <p:spPr>
            <a:xfrm>
              <a:off x="2733278" y="1672618"/>
              <a:ext cx="997033" cy="315932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types</a:t>
              </a:r>
            </a:p>
          </p:txBody>
        </p:sp>
        <p:sp>
          <p:nvSpPr>
            <p:cNvPr id="341" name="e-flux announcements"/>
            <p:cNvSpPr/>
            <p:nvPr/>
          </p:nvSpPr>
          <p:spPr>
            <a:xfrm>
              <a:off x="1925004" y="693908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e-flux announcements</a:t>
              </a:r>
            </a:p>
          </p:txBody>
        </p:sp>
        <p:cxnSp>
          <p:nvCxnSpPr>
            <p:cNvPr id="342" name="Connection Line"/>
            <p:cNvCxnSpPr>
              <a:stCxn id="335" idx="0"/>
              <a:endCxn id="334" idx="0"/>
            </p:cNvCxnSpPr>
            <p:nvPr/>
          </p:nvCxnSpPr>
          <p:spPr>
            <a:xfrm flipV="1">
              <a:off x="2884711" y="157965"/>
              <a:ext cx="1" cy="599130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343" name="Connection Line"/>
            <p:cNvCxnSpPr>
              <a:stCxn id="339" idx="0"/>
              <a:endCxn id="341" idx="0"/>
            </p:cNvCxnSpPr>
            <p:nvPr/>
          </p:nvCxnSpPr>
          <p:spPr>
            <a:xfrm flipH="1" flipV="1">
              <a:off x="2979490" y="851873"/>
              <a:ext cx="1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344" name="Connection Line"/>
            <p:cNvCxnSpPr>
              <a:stCxn id="338" idx="0"/>
              <a:endCxn id="341" idx="0"/>
            </p:cNvCxnSpPr>
            <p:nvPr/>
          </p:nvCxnSpPr>
          <p:spPr>
            <a:xfrm flipV="1">
              <a:off x="771325" y="851873"/>
              <a:ext cx="2208166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345" name="Connection Line"/>
            <p:cNvCxnSpPr>
              <a:stCxn id="340" idx="0"/>
              <a:endCxn id="339" idx="0"/>
            </p:cNvCxnSpPr>
            <p:nvPr/>
          </p:nvCxnSpPr>
          <p:spPr>
            <a:xfrm flipH="1" flipV="1">
              <a:off x="2979490" y="1419409"/>
              <a:ext cx="252305" cy="411176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</p:grpSp>
      <p:pic>
        <p:nvPicPr>
          <p:cNvPr id="347" name="Screenshot 2024-03-28 at 14.35.54.png" descr="Screenshot 2024-03-28 at 14.35.54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79450" y="16732649"/>
            <a:ext cx="10167435" cy="13381366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348" name="Screenshot 2024-03-28 at 14.49.14.png" descr="Screenshot 2024-03-28 at 14.49.14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95822" y="20942365"/>
            <a:ext cx="8250507" cy="389174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349" name="Screenshot 2024-03-28 at 14.49.05.png" descr="Screenshot 2024-03-28 at 14.49.05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5822" y="25505050"/>
            <a:ext cx="8250507" cy="373509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363" name="Connection Line"/>
          <p:cNvSpPr/>
          <p:nvPr/>
        </p:nvSpPr>
        <p:spPr>
          <a:xfrm>
            <a:off x="11246328" y="24616279"/>
            <a:ext cx="588818" cy="15794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0" y="0"/>
                </a:moveTo>
                <a:cubicBezTo>
                  <a:pt x="21526" y="7910"/>
                  <a:pt x="21600" y="15110"/>
                  <a:pt x="222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351" name="raw data"/>
          <p:cNvSpPr/>
          <p:nvPr/>
        </p:nvSpPr>
        <p:spPr>
          <a:xfrm>
            <a:off x="19050857" y="1389330"/>
            <a:ext cx="4007942" cy="1270001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raw data</a:t>
            </a:r>
          </a:p>
        </p:txBody>
      </p:sp>
      <p:sp>
        <p:nvSpPr>
          <p:cNvPr id="352" name="parsing"/>
          <p:cNvSpPr/>
          <p:nvPr/>
        </p:nvSpPr>
        <p:spPr>
          <a:xfrm>
            <a:off x="19050857" y="3817795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parsing</a:t>
            </a:r>
          </a:p>
        </p:txBody>
      </p:sp>
      <p:sp>
        <p:nvSpPr>
          <p:cNvPr id="353" name="filtering"/>
          <p:cNvSpPr/>
          <p:nvPr/>
        </p:nvSpPr>
        <p:spPr>
          <a:xfrm>
            <a:off x="19050857" y="6223000"/>
            <a:ext cx="4007942" cy="1270000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filtering</a:t>
            </a:r>
          </a:p>
        </p:txBody>
      </p:sp>
      <p:sp>
        <p:nvSpPr>
          <p:cNvPr id="354" name="collecting"/>
          <p:cNvSpPr/>
          <p:nvPr/>
        </p:nvSpPr>
        <p:spPr>
          <a:xfrm>
            <a:off x="19050857" y="8628204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collecting</a:t>
            </a:r>
          </a:p>
        </p:txBody>
      </p:sp>
      <p:sp>
        <p:nvSpPr>
          <p:cNvPr id="355" name="network"/>
          <p:cNvSpPr/>
          <p:nvPr/>
        </p:nvSpPr>
        <p:spPr>
          <a:xfrm>
            <a:off x="19050857" y="11056669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</a:t>
            </a:r>
          </a:p>
        </p:txBody>
      </p:sp>
      <p:cxnSp>
        <p:nvCxnSpPr>
          <p:cNvPr id="356" name="Connection Line"/>
          <p:cNvCxnSpPr>
            <a:stCxn id="352" idx="0"/>
            <a:endCxn id="351" idx="0"/>
          </p:cNvCxnSpPr>
          <p:nvPr/>
        </p:nvCxnSpPr>
        <p:spPr>
          <a:xfrm flipV="1">
            <a:off x="21054827" y="2024330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357" name="Connection Line"/>
          <p:cNvCxnSpPr>
            <a:stCxn id="353" idx="0"/>
            <a:endCxn id="352" idx="0"/>
          </p:cNvCxnSpPr>
          <p:nvPr/>
        </p:nvCxnSpPr>
        <p:spPr>
          <a:xfrm flipV="1">
            <a:off x="21054827" y="4452795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358" name="Connection Line"/>
          <p:cNvCxnSpPr>
            <a:stCxn id="354" idx="0"/>
            <a:endCxn id="353" idx="0"/>
          </p:cNvCxnSpPr>
          <p:nvPr/>
        </p:nvCxnSpPr>
        <p:spPr>
          <a:xfrm flipV="1">
            <a:off x="21054827" y="6858000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359" name="Connection Line"/>
          <p:cNvCxnSpPr>
            <a:stCxn id="355" idx="0"/>
            <a:endCxn id="354" idx="0"/>
          </p:cNvCxnSpPr>
          <p:nvPr/>
        </p:nvCxnSpPr>
        <p:spPr>
          <a:xfrm flipV="1">
            <a:off x="21054827" y="9263204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sp>
        <p:nvSpPr>
          <p:cNvPr id="360" name="raw data: 22,000 artist list"/>
          <p:cNvSpPr txBox="1"/>
          <p:nvPr/>
        </p:nvSpPr>
        <p:spPr>
          <a:xfrm>
            <a:off x="4195712" y="10112761"/>
            <a:ext cx="10466885" cy="2840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6000" b="1" spc="-119"/>
            </a:lvl1pPr>
          </a:lstStyle>
          <a:p>
            <a:r>
              <a:t>raw data: 22,000 artist list</a:t>
            </a:r>
          </a:p>
        </p:txBody>
      </p:sp>
      <p:pic>
        <p:nvPicPr>
          <p:cNvPr id="361" name="pasted-movie.png" descr="pasted-movie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195712" y="4928384"/>
            <a:ext cx="10167435" cy="6441962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362" name="pasted-movie.png" descr="pasted-movie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07619" y="15419576"/>
            <a:ext cx="13049781" cy="6036243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artists">
            <a:extLst>
              <a:ext uri="{FF2B5EF4-FFF2-40B4-BE49-F238E27FC236}">
                <a16:creationId xmlns:a16="http://schemas.microsoft.com/office/drawing/2014/main" id="{E562D27A-0842-959F-85DF-697D6037EC62}"/>
              </a:ext>
            </a:extLst>
          </p:cNvPr>
          <p:cNvSpPr/>
          <p:nvPr/>
        </p:nvSpPr>
        <p:spPr>
          <a:xfrm>
            <a:off x="15249777" y="2151330"/>
            <a:ext cx="4007942" cy="1270001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6" name="artists">
            <a:extLst>
              <a:ext uri="{FF2B5EF4-FFF2-40B4-BE49-F238E27FC236}">
                <a16:creationId xmlns:a16="http://schemas.microsoft.com/office/drawing/2014/main" id="{F1A79B43-488D-6051-DEC7-2D0408D36101}"/>
              </a:ext>
            </a:extLst>
          </p:cNvPr>
          <p:cNvSpPr/>
          <p:nvPr/>
        </p:nvSpPr>
        <p:spPr>
          <a:xfrm>
            <a:off x="15249777" y="4579795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7" name="artists">
            <a:extLst>
              <a:ext uri="{FF2B5EF4-FFF2-40B4-BE49-F238E27FC236}">
                <a16:creationId xmlns:a16="http://schemas.microsoft.com/office/drawing/2014/main" id="{73831916-60B5-7109-324D-476EFE73466D}"/>
              </a:ext>
            </a:extLst>
          </p:cNvPr>
          <p:cNvSpPr/>
          <p:nvPr/>
        </p:nvSpPr>
        <p:spPr>
          <a:xfrm>
            <a:off x="15249777" y="6985000"/>
            <a:ext cx="4007942" cy="1270000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8" name="announcements, dates, institutions">
            <a:extLst>
              <a:ext uri="{FF2B5EF4-FFF2-40B4-BE49-F238E27FC236}">
                <a16:creationId xmlns:a16="http://schemas.microsoft.com/office/drawing/2014/main" id="{FD56B8DF-A6BB-BFED-EF82-34795012EA91}"/>
              </a:ext>
            </a:extLst>
          </p:cNvPr>
          <p:cNvSpPr/>
          <p:nvPr/>
        </p:nvSpPr>
        <p:spPr>
          <a:xfrm>
            <a:off x="15249777" y="9390204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announcements, dates, institutions</a:t>
            </a:r>
          </a:p>
        </p:txBody>
      </p:sp>
      <p:sp>
        <p:nvSpPr>
          <p:cNvPr id="49" name="networks">
            <a:extLst>
              <a:ext uri="{FF2B5EF4-FFF2-40B4-BE49-F238E27FC236}">
                <a16:creationId xmlns:a16="http://schemas.microsoft.com/office/drawing/2014/main" id="{F7DE9C51-BC32-98BF-C375-BB05129332D5}"/>
              </a:ext>
            </a:extLst>
          </p:cNvPr>
          <p:cNvSpPr/>
          <p:nvPr/>
        </p:nvSpPr>
        <p:spPr>
          <a:xfrm>
            <a:off x="15249777" y="11818669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networks</a:t>
            </a:r>
          </a:p>
        </p:txBody>
      </p:sp>
      <p:sp>
        <p:nvSpPr>
          <p:cNvPr id="51" name="roadmap">
            <a:extLst>
              <a:ext uri="{FF2B5EF4-FFF2-40B4-BE49-F238E27FC236}">
                <a16:creationId xmlns:a16="http://schemas.microsoft.com/office/drawing/2014/main" id="{1D86B701-2EA6-7D06-B7D4-CD693641A12C}"/>
              </a:ext>
            </a:extLst>
          </p:cNvPr>
          <p:cNvSpPr txBox="1">
            <a:spLocks/>
          </p:cNvSpPr>
          <p:nvPr/>
        </p:nvSpPr>
        <p:spPr>
          <a:xfrm>
            <a:off x="614312" y="2163793"/>
            <a:ext cx="23155376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marL="0" marR="0" indent="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5000" b="0" i="0" u="none" strike="noStrike" cap="none" spc="-30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1pPr>
            <a:lvl2pPr marL="0" marR="0" indent="457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2pPr>
            <a:lvl3pPr marL="0" marR="0" indent="914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3pPr>
            <a:lvl4pPr marL="0" marR="0" indent="1371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4pPr>
            <a:lvl5pPr marL="0" marR="0" indent="18288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5pPr>
            <a:lvl6pPr marL="0" marR="0" indent="22860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6pPr>
            <a:lvl7pPr marL="0" marR="0" indent="27432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7pPr>
            <a:lvl8pPr marL="0" marR="0" indent="32004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8pPr>
            <a:lvl9pPr marL="0" marR="0" indent="3657600" algn="l" defTabSz="2438338" rtl="0" latinLnBrk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8500" b="1" i="0" u="none" strike="noStrike" cap="none" spc="-170" baseline="0">
                <a:solidFill>
                  <a:srgbClr val="000000"/>
                </a:solidFill>
                <a:uFillTx/>
                <a:latin typeface="+mn-lt"/>
                <a:ea typeface="+mn-ea"/>
                <a:cs typeface="+mn-cs"/>
                <a:sym typeface="Helvetica Neue"/>
              </a:defRPr>
            </a:lvl9pPr>
          </a:lstStyle>
          <a:p>
            <a:pPr hangingPunct="1">
              <a:defRPr b="1"/>
            </a:pPr>
            <a:r>
              <a:rPr lang="hu-HU"/>
              <a:t>roadmap</a:t>
            </a:r>
          </a:p>
        </p:txBody>
      </p:sp>
      <p:sp>
        <p:nvSpPr>
          <p:cNvPr id="52" name="e-flux data:">
            <a:extLst>
              <a:ext uri="{FF2B5EF4-FFF2-40B4-BE49-F238E27FC236}">
                <a16:creationId xmlns:a16="http://schemas.microsoft.com/office/drawing/2014/main" id="{AB1FF99F-065E-0644-A6CD-4B5B6A9E1682}"/>
              </a:ext>
            </a:extLst>
          </p:cNvPr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grpSp>
        <p:nvGrpSpPr>
          <p:cNvPr id="53" name="Group">
            <a:extLst>
              <a:ext uri="{FF2B5EF4-FFF2-40B4-BE49-F238E27FC236}">
                <a16:creationId xmlns:a16="http://schemas.microsoft.com/office/drawing/2014/main" id="{3A7F28CE-48DE-E01E-1B81-8D226B9B1D27}"/>
              </a:ext>
            </a:extLst>
          </p:cNvPr>
          <p:cNvGrpSpPr/>
          <p:nvPr/>
        </p:nvGrpSpPr>
        <p:grpSpPr>
          <a:xfrm rot="5400000">
            <a:off x="-496372" y="10376324"/>
            <a:ext cx="4033978" cy="1988550"/>
            <a:chOff x="0" y="0"/>
            <a:chExt cx="4033976" cy="1988549"/>
          </a:xfrm>
        </p:grpSpPr>
        <p:sp>
          <p:nvSpPr>
            <p:cNvPr id="54" name="artist">
              <a:extLst>
                <a:ext uri="{FF2B5EF4-FFF2-40B4-BE49-F238E27FC236}">
                  <a16:creationId xmlns:a16="http://schemas.microsoft.com/office/drawing/2014/main" id="{8C50F178-4B9F-8F78-7C1F-4E7F0804D2DC}"/>
                </a:ext>
              </a:extLst>
            </p:cNvPr>
            <p:cNvSpPr/>
            <p:nvPr/>
          </p:nvSpPr>
          <p:spPr>
            <a:xfrm>
              <a:off x="1830225" y="0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</a:t>
              </a:r>
            </a:p>
          </p:txBody>
        </p:sp>
        <p:sp>
          <p:nvSpPr>
            <p:cNvPr id="55" name="Rectangle">
              <a:extLst>
                <a:ext uri="{FF2B5EF4-FFF2-40B4-BE49-F238E27FC236}">
                  <a16:creationId xmlns:a16="http://schemas.microsoft.com/office/drawing/2014/main" id="{7A54B1DD-C97E-EBBD-B9E9-01D286CAF00E}"/>
                </a:ext>
              </a:extLst>
            </p:cNvPr>
            <p:cNvSpPr/>
            <p:nvPr/>
          </p:nvSpPr>
          <p:spPr>
            <a:xfrm>
              <a:off x="1830225" y="599129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6" name="Rectangle">
              <a:extLst>
                <a:ext uri="{FF2B5EF4-FFF2-40B4-BE49-F238E27FC236}">
                  <a16:creationId xmlns:a16="http://schemas.microsoft.com/office/drawing/2014/main" id="{AAC548A5-8946-42E6-6A4B-D30CDC66DFCF}"/>
                </a:ext>
              </a:extLst>
            </p:cNvPr>
            <p:cNvSpPr/>
            <p:nvPr/>
          </p:nvSpPr>
          <p:spPr>
            <a:xfrm>
              <a:off x="1861818" y="630722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7" name="Rectangle">
              <a:extLst>
                <a:ext uri="{FF2B5EF4-FFF2-40B4-BE49-F238E27FC236}">
                  <a16:creationId xmlns:a16="http://schemas.microsoft.com/office/drawing/2014/main" id="{5E48A7E6-4302-CDD3-7CE3-35EBC82EFCC7}"/>
                </a:ext>
              </a:extLst>
            </p:cNvPr>
            <p:cNvSpPr/>
            <p:nvPr/>
          </p:nvSpPr>
          <p:spPr>
            <a:xfrm>
              <a:off x="1893411" y="662315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8" name="dates">
              <a:extLst>
                <a:ext uri="{FF2B5EF4-FFF2-40B4-BE49-F238E27FC236}">
                  <a16:creationId xmlns:a16="http://schemas.microsoft.com/office/drawing/2014/main" id="{AC3DF410-7F57-63F1-BE77-F084A0BE4253}"/>
                </a:ext>
              </a:extLst>
            </p:cNvPr>
            <p:cNvSpPr/>
            <p:nvPr/>
          </p:nvSpPr>
          <p:spPr>
            <a:xfrm>
              <a:off x="0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dates</a:t>
              </a:r>
            </a:p>
          </p:txBody>
        </p:sp>
        <p:sp>
          <p:nvSpPr>
            <p:cNvPr id="59" name="institutions">
              <a:extLst>
                <a:ext uri="{FF2B5EF4-FFF2-40B4-BE49-F238E27FC236}">
                  <a16:creationId xmlns:a16="http://schemas.microsoft.com/office/drawing/2014/main" id="{B671B44F-0D41-6873-D5EB-DCA85F23DB63}"/>
                </a:ext>
              </a:extLst>
            </p:cNvPr>
            <p:cNvSpPr/>
            <p:nvPr/>
          </p:nvSpPr>
          <p:spPr>
            <a:xfrm>
              <a:off x="2208165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institutions</a:t>
              </a:r>
            </a:p>
          </p:txBody>
        </p:sp>
        <p:sp>
          <p:nvSpPr>
            <p:cNvPr id="60" name="types">
              <a:extLst>
                <a:ext uri="{FF2B5EF4-FFF2-40B4-BE49-F238E27FC236}">
                  <a16:creationId xmlns:a16="http://schemas.microsoft.com/office/drawing/2014/main" id="{5902D5D0-2566-E41D-D6B8-8F9DD5C5F178}"/>
                </a:ext>
              </a:extLst>
            </p:cNvPr>
            <p:cNvSpPr/>
            <p:nvPr/>
          </p:nvSpPr>
          <p:spPr>
            <a:xfrm>
              <a:off x="2733278" y="1672618"/>
              <a:ext cx="997033" cy="315932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types</a:t>
              </a:r>
            </a:p>
          </p:txBody>
        </p:sp>
        <p:sp>
          <p:nvSpPr>
            <p:cNvPr id="61" name="e-flux announcements">
              <a:extLst>
                <a:ext uri="{FF2B5EF4-FFF2-40B4-BE49-F238E27FC236}">
                  <a16:creationId xmlns:a16="http://schemas.microsoft.com/office/drawing/2014/main" id="{0C92C7C5-54A5-6B18-19E3-3A58667895D6}"/>
                </a:ext>
              </a:extLst>
            </p:cNvPr>
            <p:cNvSpPr/>
            <p:nvPr/>
          </p:nvSpPr>
          <p:spPr>
            <a:xfrm>
              <a:off x="1925004" y="693908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rPr dirty="0"/>
                <a:t>e-flux announcements</a:t>
              </a:r>
            </a:p>
          </p:txBody>
        </p:sp>
        <p:cxnSp>
          <p:nvCxnSpPr>
            <p:cNvPr id="62" name="Connection Line">
              <a:extLst>
                <a:ext uri="{FF2B5EF4-FFF2-40B4-BE49-F238E27FC236}">
                  <a16:creationId xmlns:a16="http://schemas.microsoft.com/office/drawing/2014/main" id="{D20A8EC1-2B27-50BF-CA51-26E5DD29FB0D}"/>
                </a:ext>
              </a:extLst>
            </p:cNvPr>
            <p:cNvCxnSpPr>
              <a:stCxn id="55" idx="0"/>
              <a:endCxn id="54" idx="0"/>
            </p:cNvCxnSpPr>
            <p:nvPr/>
          </p:nvCxnSpPr>
          <p:spPr>
            <a:xfrm flipV="1">
              <a:off x="2884711" y="157965"/>
              <a:ext cx="1" cy="599130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63" name="Connection Line">
              <a:extLst>
                <a:ext uri="{FF2B5EF4-FFF2-40B4-BE49-F238E27FC236}">
                  <a16:creationId xmlns:a16="http://schemas.microsoft.com/office/drawing/2014/main" id="{89DD16B7-87D4-7A6A-71C0-B7F9D02F22A6}"/>
                </a:ext>
              </a:extLst>
            </p:cNvPr>
            <p:cNvCxnSpPr>
              <a:stCxn id="59" idx="0"/>
              <a:endCxn id="61" idx="0"/>
            </p:cNvCxnSpPr>
            <p:nvPr/>
          </p:nvCxnSpPr>
          <p:spPr>
            <a:xfrm flipH="1" flipV="1">
              <a:off x="2979490" y="851873"/>
              <a:ext cx="1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64" name="Connection Line">
              <a:extLst>
                <a:ext uri="{FF2B5EF4-FFF2-40B4-BE49-F238E27FC236}">
                  <a16:creationId xmlns:a16="http://schemas.microsoft.com/office/drawing/2014/main" id="{9EE9ACF1-AB2A-565E-A51B-400CBD827E10}"/>
                </a:ext>
              </a:extLst>
            </p:cNvPr>
            <p:cNvCxnSpPr>
              <a:stCxn id="58" idx="0"/>
              <a:endCxn id="61" idx="0"/>
            </p:cNvCxnSpPr>
            <p:nvPr/>
          </p:nvCxnSpPr>
          <p:spPr>
            <a:xfrm flipV="1">
              <a:off x="771325" y="851873"/>
              <a:ext cx="2208166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65" name="Connection Line">
              <a:extLst>
                <a:ext uri="{FF2B5EF4-FFF2-40B4-BE49-F238E27FC236}">
                  <a16:creationId xmlns:a16="http://schemas.microsoft.com/office/drawing/2014/main" id="{509E44A0-79C9-531D-8BFE-DA353513F093}"/>
                </a:ext>
              </a:extLst>
            </p:cNvPr>
            <p:cNvCxnSpPr>
              <a:stCxn id="60" idx="0"/>
              <a:endCxn id="59" idx="0"/>
            </p:cNvCxnSpPr>
            <p:nvPr/>
          </p:nvCxnSpPr>
          <p:spPr>
            <a:xfrm flipH="1" flipV="1">
              <a:off x="2979490" y="1419409"/>
              <a:ext cx="252305" cy="411176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</p:grpSp>
      <p:pic>
        <p:nvPicPr>
          <p:cNvPr id="66" name="Screenshot 2024-03-28 at 14.35.54.png" descr="Screenshot 2024-03-28 at 14.35.54.png">
            <a:extLst>
              <a:ext uri="{FF2B5EF4-FFF2-40B4-BE49-F238E27FC236}">
                <a16:creationId xmlns:a16="http://schemas.microsoft.com/office/drawing/2014/main" id="{B757F585-9F87-0582-C5A8-07216D31A1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79450" y="16732649"/>
            <a:ext cx="10167435" cy="13381366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67" name="Screenshot 2024-03-28 at 14.49.14.png" descr="Screenshot 2024-03-28 at 14.49.14.png">
            <a:extLst>
              <a:ext uri="{FF2B5EF4-FFF2-40B4-BE49-F238E27FC236}">
                <a16:creationId xmlns:a16="http://schemas.microsoft.com/office/drawing/2014/main" id="{F11A9FB0-78F9-57F9-09AC-829A9AD38D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95822" y="20942365"/>
            <a:ext cx="8250507" cy="389174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68" name="Screenshot 2024-03-28 at 14.49.05.png" descr="Screenshot 2024-03-28 at 14.49.05.png">
            <a:extLst>
              <a:ext uri="{FF2B5EF4-FFF2-40B4-BE49-F238E27FC236}">
                <a16:creationId xmlns:a16="http://schemas.microsoft.com/office/drawing/2014/main" id="{48C73292-B3EC-BE6A-20D4-9410C2419E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5822" y="25505050"/>
            <a:ext cx="8250507" cy="373509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69" name="Connection Line">
            <a:extLst>
              <a:ext uri="{FF2B5EF4-FFF2-40B4-BE49-F238E27FC236}">
                <a16:creationId xmlns:a16="http://schemas.microsoft.com/office/drawing/2014/main" id="{98111E0E-691B-6A5D-E637-7DC7DA8397B4}"/>
              </a:ext>
            </a:extLst>
          </p:cNvPr>
          <p:cNvSpPr/>
          <p:nvPr/>
        </p:nvSpPr>
        <p:spPr>
          <a:xfrm>
            <a:off x="11246328" y="24616279"/>
            <a:ext cx="588818" cy="15794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0" y="0"/>
                </a:moveTo>
                <a:cubicBezTo>
                  <a:pt x="21526" y="7910"/>
                  <a:pt x="21600" y="15110"/>
                  <a:pt x="222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  <p:sp>
        <p:nvSpPr>
          <p:cNvPr id="70" name="raw data">
            <a:extLst>
              <a:ext uri="{FF2B5EF4-FFF2-40B4-BE49-F238E27FC236}">
                <a16:creationId xmlns:a16="http://schemas.microsoft.com/office/drawing/2014/main" id="{1DD48D87-C9D8-1407-39FF-B08AC0AA727A}"/>
              </a:ext>
            </a:extLst>
          </p:cNvPr>
          <p:cNvSpPr/>
          <p:nvPr/>
        </p:nvSpPr>
        <p:spPr>
          <a:xfrm>
            <a:off x="19050857" y="1389330"/>
            <a:ext cx="4007942" cy="1270001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raw data</a:t>
            </a:r>
          </a:p>
        </p:txBody>
      </p:sp>
      <p:sp>
        <p:nvSpPr>
          <p:cNvPr id="71" name="parsing">
            <a:extLst>
              <a:ext uri="{FF2B5EF4-FFF2-40B4-BE49-F238E27FC236}">
                <a16:creationId xmlns:a16="http://schemas.microsoft.com/office/drawing/2014/main" id="{9B68D21C-CDB4-B4E9-4FBB-3FB6D318E594}"/>
              </a:ext>
            </a:extLst>
          </p:cNvPr>
          <p:cNvSpPr/>
          <p:nvPr/>
        </p:nvSpPr>
        <p:spPr>
          <a:xfrm>
            <a:off x="19050857" y="3817795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parsing</a:t>
            </a:r>
          </a:p>
        </p:txBody>
      </p:sp>
      <p:sp>
        <p:nvSpPr>
          <p:cNvPr id="72" name="filtering">
            <a:extLst>
              <a:ext uri="{FF2B5EF4-FFF2-40B4-BE49-F238E27FC236}">
                <a16:creationId xmlns:a16="http://schemas.microsoft.com/office/drawing/2014/main" id="{B2F32913-7E60-F70B-ABD1-B646C3D72CAF}"/>
              </a:ext>
            </a:extLst>
          </p:cNvPr>
          <p:cNvSpPr/>
          <p:nvPr/>
        </p:nvSpPr>
        <p:spPr>
          <a:xfrm>
            <a:off x="19050857" y="6223000"/>
            <a:ext cx="4007942" cy="1270000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filtering</a:t>
            </a:r>
          </a:p>
        </p:txBody>
      </p:sp>
      <p:sp>
        <p:nvSpPr>
          <p:cNvPr id="73" name="collecting">
            <a:extLst>
              <a:ext uri="{FF2B5EF4-FFF2-40B4-BE49-F238E27FC236}">
                <a16:creationId xmlns:a16="http://schemas.microsoft.com/office/drawing/2014/main" id="{7EC090DC-57EF-203F-6327-33192430784D}"/>
              </a:ext>
            </a:extLst>
          </p:cNvPr>
          <p:cNvSpPr/>
          <p:nvPr/>
        </p:nvSpPr>
        <p:spPr>
          <a:xfrm>
            <a:off x="19050857" y="8628204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collecting</a:t>
            </a:r>
          </a:p>
        </p:txBody>
      </p:sp>
      <p:sp>
        <p:nvSpPr>
          <p:cNvPr id="74" name="network">
            <a:extLst>
              <a:ext uri="{FF2B5EF4-FFF2-40B4-BE49-F238E27FC236}">
                <a16:creationId xmlns:a16="http://schemas.microsoft.com/office/drawing/2014/main" id="{E6573400-601D-ADA3-F3BE-614574594DA2}"/>
              </a:ext>
            </a:extLst>
          </p:cNvPr>
          <p:cNvSpPr/>
          <p:nvPr/>
        </p:nvSpPr>
        <p:spPr>
          <a:xfrm>
            <a:off x="19050857" y="11056669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</a:t>
            </a:r>
          </a:p>
        </p:txBody>
      </p:sp>
      <p:cxnSp>
        <p:nvCxnSpPr>
          <p:cNvPr id="75" name="Connection Line">
            <a:extLst>
              <a:ext uri="{FF2B5EF4-FFF2-40B4-BE49-F238E27FC236}">
                <a16:creationId xmlns:a16="http://schemas.microsoft.com/office/drawing/2014/main" id="{9A036621-68C3-73AD-3FCB-3B0D717AF2BB}"/>
              </a:ext>
            </a:extLst>
          </p:cNvPr>
          <p:cNvCxnSpPr>
            <a:stCxn id="71" idx="0"/>
            <a:endCxn id="70" idx="0"/>
          </p:cNvCxnSpPr>
          <p:nvPr/>
        </p:nvCxnSpPr>
        <p:spPr>
          <a:xfrm flipV="1">
            <a:off x="21054827" y="2024330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76" name="Connection Line">
            <a:extLst>
              <a:ext uri="{FF2B5EF4-FFF2-40B4-BE49-F238E27FC236}">
                <a16:creationId xmlns:a16="http://schemas.microsoft.com/office/drawing/2014/main" id="{9128F4C8-3767-2A4B-C821-CAC75B240091}"/>
              </a:ext>
            </a:extLst>
          </p:cNvPr>
          <p:cNvCxnSpPr>
            <a:stCxn id="72" idx="0"/>
            <a:endCxn id="71" idx="0"/>
          </p:cNvCxnSpPr>
          <p:nvPr/>
        </p:nvCxnSpPr>
        <p:spPr>
          <a:xfrm flipV="1">
            <a:off x="21054827" y="4452795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77" name="Connection Line">
            <a:extLst>
              <a:ext uri="{FF2B5EF4-FFF2-40B4-BE49-F238E27FC236}">
                <a16:creationId xmlns:a16="http://schemas.microsoft.com/office/drawing/2014/main" id="{18918B38-5E95-51F8-AFB3-A348A2138406}"/>
              </a:ext>
            </a:extLst>
          </p:cNvPr>
          <p:cNvCxnSpPr>
            <a:stCxn id="73" idx="0"/>
            <a:endCxn id="72" idx="0"/>
          </p:cNvCxnSpPr>
          <p:nvPr/>
        </p:nvCxnSpPr>
        <p:spPr>
          <a:xfrm flipV="1">
            <a:off x="21054827" y="6858000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78" name="Connection Line">
            <a:extLst>
              <a:ext uri="{FF2B5EF4-FFF2-40B4-BE49-F238E27FC236}">
                <a16:creationId xmlns:a16="http://schemas.microsoft.com/office/drawing/2014/main" id="{53752F80-C8D3-418D-56D1-14E8DC8AB853}"/>
              </a:ext>
            </a:extLst>
          </p:cNvPr>
          <p:cNvCxnSpPr>
            <a:stCxn id="74" idx="0"/>
            <a:endCxn id="73" idx="0"/>
          </p:cNvCxnSpPr>
          <p:nvPr/>
        </p:nvCxnSpPr>
        <p:spPr>
          <a:xfrm flipV="1">
            <a:off x="21054827" y="9263204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pic>
        <p:nvPicPr>
          <p:cNvPr id="80" name="pasted-movie.png" descr="pasted-movie.png">
            <a:extLst>
              <a:ext uri="{FF2B5EF4-FFF2-40B4-BE49-F238E27FC236}">
                <a16:creationId xmlns:a16="http://schemas.microsoft.com/office/drawing/2014/main" id="{50D62651-B2A5-BADD-58F8-4CC1A656BD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95712" y="4928384"/>
            <a:ext cx="10167435" cy="6441962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81" name="pasted-movie.png" descr="pasted-movie.png">
            <a:extLst>
              <a:ext uri="{FF2B5EF4-FFF2-40B4-BE49-F238E27FC236}">
                <a16:creationId xmlns:a16="http://schemas.microsoft.com/office/drawing/2014/main" id="{F96D9E78-BC0A-4A5B-F4AA-9C76C26D465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707619" y="15419576"/>
            <a:ext cx="13049781" cy="6036243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64250393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artists">
            <a:extLst>
              <a:ext uri="{FF2B5EF4-FFF2-40B4-BE49-F238E27FC236}">
                <a16:creationId xmlns:a16="http://schemas.microsoft.com/office/drawing/2014/main" id="{33DC0FD6-AFE3-F2AB-D7CF-441C1099F05E}"/>
              </a:ext>
            </a:extLst>
          </p:cNvPr>
          <p:cNvSpPr/>
          <p:nvPr/>
        </p:nvSpPr>
        <p:spPr>
          <a:xfrm>
            <a:off x="15249777" y="2151330"/>
            <a:ext cx="4007942" cy="1270001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artists</a:t>
            </a:r>
          </a:p>
        </p:txBody>
      </p:sp>
      <p:sp>
        <p:nvSpPr>
          <p:cNvPr id="42" name="artists">
            <a:extLst>
              <a:ext uri="{FF2B5EF4-FFF2-40B4-BE49-F238E27FC236}">
                <a16:creationId xmlns:a16="http://schemas.microsoft.com/office/drawing/2014/main" id="{B1410F26-4C85-1E22-8C90-9DE37F1FEFE0}"/>
              </a:ext>
            </a:extLst>
          </p:cNvPr>
          <p:cNvSpPr/>
          <p:nvPr/>
        </p:nvSpPr>
        <p:spPr>
          <a:xfrm>
            <a:off x="15249777" y="4579795"/>
            <a:ext cx="4007942" cy="1270001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artists</a:t>
            </a:r>
          </a:p>
        </p:txBody>
      </p:sp>
      <p:sp>
        <p:nvSpPr>
          <p:cNvPr id="43" name="artists">
            <a:extLst>
              <a:ext uri="{FF2B5EF4-FFF2-40B4-BE49-F238E27FC236}">
                <a16:creationId xmlns:a16="http://schemas.microsoft.com/office/drawing/2014/main" id="{A965A0C9-AD14-2BAA-B23C-5909091B0D0E}"/>
              </a:ext>
            </a:extLst>
          </p:cNvPr>
          <p:cNvSpPr/>
          <p:nvPr/>
        </p:nvSpPr>
        <p:spPr>
          <a:xfrm>
            <a:off x="15249777" y="6985000"/>
            <a:ext cx="4007942" cy="1270000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4" name="announcements, dates, institutions">
            <a:extLst>
              <a:ext uri="{FF2B5EF4-FFF2-40B4-BE49-F238E27FC236}">
                <a16:creationId xmlns:a16="http://schemas.microsoft.com/office/drawing/2014/main" id="{168D7E9B-A824-CC5C-2CA6-322E0762D1A0}"/>
              </a:ext>
            </a:extLst>
          </p:cNvPr>
          <p:cNvSpPr/>
          <p:nvPr/>
        </p:nvSpPr>
        <p:spPr>
          <a:xfrm>
            <a:off x="15249777" y="9390204"/>
            <a:ext cx="4007942" cy="1270001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announcements, dates, institutions</a:t>
            </a:r>
          </a:p>
        </p:txBody>
      </p:sp>
      <p:sp>
        <p:nvSpPr>
          <p:cNvPr id="45" name="networks">
            <a:extLst>
              <a:ext uri="{FF2B5EF4-FFF2-40B4-BE49-F238E27FC236}">
                <a16:creationId xmlns:a16="http://schemas.microsoft.com/office/drawing/2014/main" id="{71787031-66A0-3355-F4FF-D6AD389FB127}"/>
              </a:ext>
            </a:extLst>
          </p:cNvPr>
          <p:cNvSpPr/>
          <p:nvPr/>
        </p:nvSpPr>
        <p:spPr>
          <a:xfrm>
            <a:off x="15249777" y="11818669"/>
            <a:ext cx="4007942" cy="1270001"/>
          </a:xfrm>
          <a:prstGeom prst="rect">
            <a:avLst/>
          </a:prstGeom>
          <a:solidFill>
            <a:schemeClr val="accent6">
              <a:lumMod val="40000"/>
              <a:lumOff val="60000"/>
              <a:alpha val="50000"/>
            </a:scheme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networks</a:t>
            </a:r>
          </a:p>
        </p:txBody>
      </p:sp>
      <p:sp>
        <p:nvSpPr>
          <p:cNvPr id="65" name="raw data">
            <a:extLst>
              <a:ext uri="{FF2B5EF4-FFF2-40B4-BE49-F238E27FC236}">
                <a16:creationId xmlns:a16="http://schemas.microsoft.com/office/drawing/2014/main" id="{38EF0734-73ED-FE48-6DB8-BB95C1D67804}"/>
              </a:ext>
            </a:extLst>
          </p:cNvPr>
          <p:cNvSpPr/>
          <p:nvPr/>
        </p:nvSpPr>
        <p:spPr>
          <a:xfrm>
            <a:off x="19050857" y="1389330"/>
            <a:ext cx="4007942" cy="1270001"/>
          </a:xfrm>
          <a:prstGeom prst="rect">
            <a:avLst/>
          </a:prstGeom>
          <a:solidFill>
            <a:schemeClr val="bg1">
              <a:alpha val="50000"/>
            </a:scheme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raw data</a:t>
            </a:r>
          </a:p>
        </p:txBody>
      </p:sp>
      <p:sp>
        <p:nvSpPr>
          <p:cNvPr id="66" name="parsing">
            <a:extLst>
              <a:ext uri="{FF2B5EF4-FFF2-40B4-BE49-F238E27FC236}">
                <a16:creationId xmlns:a16="http://schemas.microsoft.com/office/drawing/2014/main" id="{2F1ED0E4-8FFE-5A48-C312-8FD14CCC3C52}"/>
              </a:ext>
            </a:extLst>
          </p:cNvPr>
          <p:cNvSpPr/>
          <p:nvPr/>
        </p:nvSpPr>
        <p:spPr>
          <a:xfrm>
            <a:off x="19050857" y="3817795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parsing</a:t>
            </a:r>
          </a:p>
        </p:txBody>
      </p:sp>
      <p:sp>
        <p:nvSpPr>
          <p:cNvPr id="67" name="filtering">
            <a:extLst>
              <a:ext uri="{FF2B5EF4-FFF2-40B4-BE49-F238E27FC236}">
                <a16:creationId xmlns:a16="http://schemas.microsoft.com/office/drawing/2014/main" id="{1133A0D4-5FCF-4C46-0A86-B6A26A435C9B}"/>
              </a:ext>
            </a:extLst>
          </p:cNvPr>
          <p:cNvSpPr/>
          <p:nvPr/>
        </p:nvSpPr>
        <p:spPr>
          <a:xfrm>
            <a:off x="19050857" y="6223000"/>
            <a:ext cx="4007942" cy="1270000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filtering</a:t>
            </a:r>
          </a:p>
        </p:txBody>
      </p:sp>
      <p:sp>
        <p:nvSpPr>
          <p:cNvPr id="68" name="collecting">
            <a:extLst>
              <a:ext uri="{FF2B5EF4-FFF2-40B4-BE49-F238E27FC236}">
                <a16:creationId xmlns:a16="http://schemas.microsoft.com/office/drawing/2014/main" id="{0485D2C5-8345-91A4-D68C-BE098BAF20CF}"/>
              </a:ext>
            </a:extLst>
          </p:cNvPr>
          <p:cNvSpPr/>
          <p:nvPr/>
        </p:nvSpPr>
        <p:spPr>
          <a:xfrm>
            <a:off x="19050857" y="8628204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collecting</a:t>
            </a:r>
          </a:p>
        </p:txBody>
      </p:sp>
      <p:sp>
        <p:nvSpPr>
          <p:cNvPr id="69" name="network">
            <a:extLst>
              <a:ext uri="{FF2B5EF4-FFF2-40B4-BE49-F238E27FC236}">
                <a16:creationId xmlns:a16="http://schemas.microsoft.com/office/drawing/2014/main" id="{5B7C61CB-60B1-43D9-3F55-514B1B951ED3}"/>
              </a:ext>
            </a:extLst>
          </p:cNvPr>
          <p:cNvSpPr/>
          <p:nvPr/>
        </p:nvSpPr>
        <p:spPr>
          <a:xfrm>
            <a:off x="19050857" y="11056669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</a:t>
            </a:r>
          </a:p>
        </p:txBody>
      </p:sp>
      <p:cxnSp>
        <p:nvCxnSpPr>
          <p:cNvPr id="70" name="Connection Line">
            <a:extLst>
              <a:ext uri="{FF2B5EF4-FFF2-40B4-BE49-F238E27FC236}">
                <a16:creationId xmlns:a16="http://schemas.microsoft.com/office/drawing/2014/main" id="{9ABCAE5F-F8BA-4186-CF35-B92D571A7DCB}"/>
              </a:ext>
            </a:extLst>
          </p:cNvPr>
          <p:cNvCxnSpPr>
            <a:cxnSpLocks/>
            <a:stCxn id="66" idx="0"/>
            <a:endCxn id="65" idx="2"/>
          </p:cNvCxnSpPr>
          <p:nvPr/>
        </p:nvCxnSpPr>
        <p:spPr>
          <a:xfrm flipV="1">
            <a:off x="21054828" y="2659331"/>
            <a:ext cx="0" cy="115846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71" name="Connection Line">
            <a:extLst>
              <a:ext uri="{FF2B5EF4-FFF2-40B4-BE49-F238E27FC236}">
                <a16:creationId xmlns:a16="http://schemas.microsoft.com/office/drawing/2014/main" id="{FB6A89DF-785A-BEC2-7793-167498492639}"/>
              </a:ext>
            </a:extLst>
          </p:cNvPr>
          <p:cNvCxnSpPr>
            <a:cxnSpLocks/>
            <a:stCxn id="67" idx="0"/>
            <a:endCxn id="66" idx="2"/>
          </p:cNvCxnSpPr>
          <p:nvPr/>
        </p:nvCxnSpPr>
        <p:spPr>
          <a:xfrm flipV="1">
            <a:off x="21054828" y="5087796"/>
            <a:ext cx="0" cy="113520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72" name="Connection Line">
            <a:extLst>
              <a:ext uri="{FF2B5EF4-FFF2-40B4-BE49-F238E27FC236}">
                <a16:creationId xmlns:a16="http://schemas.microsoft.com/office/drawing/2014/main" id="{686B1B25-CE4A-FD70-E985-E87749368159}"/>
              </a:ext>
            </a:extLst>
          </p:cNvPr>
          <p:cNvCxnSpPr>
            <a:cxnSpLocks/>
            <a:stCxn id="68" idx="0"/>
            <a:endCxn id="67" idx="2"/>
          </p:cNvCxnSpPr>
          <p:nvPr/>
        </p:nvCxnSpPr>
        <p:spPr>
          <a:xfrm flipV="1">
            <a:off x="21054828" y="7493000"/>
            <a:ext cx="0" cy="113520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73" name="Connection Line">
            <a:extLst>
              <a:ext uri="{FF2B5EF4-FFF2-40B4-BE49-F238E27FC236}">
                <a16:creationId xmlns:a16="http://schemas.microsoft.com/office/drawing/2014/main" id="{98293936-7378-E6F4-E9E9-65797BF4FA3D}"/>
              </a:ext>
            </a:extLst>
          </p:cNvPr>
          <p:cNvCxnSpPr>
            <a:cxnSpLocks/>
            <a:stCxn id="69" idx="0"/>
            <a:endCxn id="68" idx="2"/>
          </p:cNvCxnSpPr>
          <p:nvPr/>
        </p:nvCxnSpPr>
        <p:spPr>
          <a:xfrm flipV="1">
            <a:off x="21054828" y="9898205"/>
            <a:ext cx="0" cy="115846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</p:spTree>
    <p:extLst>
      <p:ext uri="{BB962C8B-B14F-4D97-AF65-F5344CB8AC3E}">
        <p14:creationId xmlns:p14="http://schemas.microsoft.com/office/powerpoint/2010/main" val="2825438822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5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366" name="artists"/>
          <p:cNvSpPr/>
          <p:nvPr/>
        </p:nvSpPr>
        <p:spPr>
          <a:xfrm>
            <a:off x="15249777" y="2151330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367" name="artists"/>
          <p:cNvSpPr/>
          <p:nvPr/>
        </p:nvSpPr>
        <p:spPr>
          <a:xfrm>
            <a:off x="15249777" y="4579795"/>
            <a:ext cx="4007942" cy="1270001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368" name="artists"/>
          <p:cNvSpPr/>
          <p:nvPr/>
        </p:nvSpPr>
        <p:spPr>
          <a:xfrm>
            <a:off x="15249777" y="6985000"/>
            <a:ext cx="4007942" cy="1270000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369" name="announcements, dates, institutions"/>
          <p:cNvSpPr/>
          <p:nvPr/>
        </p:nvSpPr>
        <p:spPr>
          <a:xfrm>
            <a:off x="15249777" y="9390204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announcements, dates, institutions</a:t>
            </a:r>
          </a:p>
        </p:txBody>
      </p:sp>
      <p:sp>
        <p:nvSpPr>
          <p:cNvPr id="370" name="networks"/>
          <p:cNvSpPr/>
          <p:nvPr/>
        </p:nvSpPr>
        <p:spPr>
          <a:xfrm>
            <a:off x="15249777" y="11818669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networks</a:t>
            </a:r>
          </a:p>
        </p:txBody>
      </p:sp>
      <p:pic>
        <p:nvPicPr>
          <p:cNvPr id="371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372" name="roadmap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16678773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roadmap</a:t>
            </a:r>
          </a:p>
        </p:txBody>
      </p:sp>
      <p:sp>
        <p:nvSpPr>
          <p:cNvPr id="373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grpSp>
        <p:nvGrpSpPr>
          <p:cNvPr id="386" name="Group"/>
          <p:cNvGrpSpPr/>
          <p:nvPr/>
        </p:nvGrpSpPr>
        <p:grpSpPr>
          <a:xfrm rot="5400000">
            <a:off x="-496372" y="10376324"/>
            <a:ext cx="4033978" cy="1988550"/>
            <a:chOff x="0" y="0"/>
            <a:chExt cx="4033976" cy="1988549"/>
          </a:xfrm>
        </p:grpSpPr>
        <p:sp>
          <p:nvSpPr>
            <p:cNvPr id="374" name="artist"/>
            <p:cNvSpPr/>
            <p:nvPr/>
          </p:nvSpPr>
          <p:spPr>
            <a:xfrm>
              <a:off x="1830225" y="0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</a:t>
              </a:r>
            </a:p>
          </p:txBody>
        </p:sp>
        <p:sp>
          <p:nvSpPr>
            <p:cNvPr id="375" name="Rectangle"/>
            <p:cNvSpPr/>
            <p:nvPr/>
          </p:nvSpPr>
          <p:spPr>
            <a:xfrm>
              <a:off x="1830225" y="599129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76" name="Rectangle"/>
            <p:cNvSpPr/>
            <p:nvPr/>
          </p:nvSpPr>
          <p:spPr>
            <a:xfrm>
              <a:off x="1861818" y="630722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77" name="Rectangle"/>
            <p:cNvSpPr/>
            <p:nvPr/>
          </p:nvSpPr>
          <p:spPr>
            <a:xfrm>
              <a:off x="1893411" y="662315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378" name="dates"/>
            <p:cNvSpPr/>
            <p:nvPr/>
          </p:nvSpPr>
          <p:spPr>
            <a:xfrm>
              <a:off x="0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dates</a:t>
              </a:r>
            </a:p>
          </p:txBody>
        </p:sp>
        <p:sp>
          <p:nvSpPr>
            <p:cNvPr id="379" name="institutions"/>
            <p:cNvSpPr/>
            <p:nvPr/>
          </p:nvSpPr>
          <p:spPr>
            <a:xfrm>
              <a:off x="2208165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institutions</a:t>
              </a:r>
            </a:p>
          </p:txBody>
        </p:sp>
        <p:sp>
          <p:nvSpPr>
            <p:cNvPr id="380" name="types"/>
            <p:cNvSpPr/>
            <p:nvPr/>
          </p:nvSpPr>
          <p:spPr>
            <a:xfrm>
              <a:off x="2733278" y="1672618"/>
              <a:ext cx="997033" cy="315932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types</a:t>
              </a:r>
            </a:p>
          </p:txBody>
        </p:sp>
        <p:sp>
          <p:nvSpPr>
            <p:cNvPr id="381" name="e-flux announcements"/>
            <p:cNvSpPr/>
            <p:nvPr/>
          </p:nvSpPr>
          <p:spPr>
            <a:xfrm>
              <a:off x="1925004" y="693908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e-flux announcements</a:t>
              </a:r>
            </a:p>
          </p:txBody>
        </p:sp>
        <p:cxnSp>
          <p:nvCxnSpPr>
            <p:cNvPr id="382" name="Connection Line"/>
            <p:cNvCxnSpPr>
              <a:stCxn id="375" idx="0"/>
              <a:endCxn id="374" idx="0"/>
            </p:cNvCxnSpPr>
            <p:nvPr/>
          </p:nvCxnSpPr>
          <p:spPr>
            <a:xfrm flipV="1">
              <a:off x="2884711" y="157965"/>
              <a:ext cx="1" cy="599130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383" name="Connection Line"/>
            <p:cNvCxnSpPr>
              <a:stCxn id="379" idx="0"/>
              <a:endCxn id="381" idx="0"/>
            </p:cNvCxnSpPr>
            <p:nvPr/>
          </p:nvCxnSpPr>
          <p:spPr>
            <a:xfrm flipH="1" flipV="1">
              <a:off x="2979490" y="851873"/>
              <a:ext cx="1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384" name="Connection Line"/>
            <p:cNvCxnSpPr>
              <a:stCxn id="378" idx="0"/>
              <a:endCxn id="381" idx="0"/>
            </p:cNvCxnSpPr>
            <p:nvPr/>
          </p:nvCxnSpPr>
          <p:spPr>
            <a:xfrm flipV="1">
              <a:off x="771325" y="851873"/>
              <a:ext cx="2208166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385" name="Connection Line"/>
            <p:cNvCxnSpPr>
              <a:stCxn id="380" idx="0"/>
              <a:endCxn id="379" idx="0"/>
            </p:cNvCxnSpPr>
            <p:nvPr/>
          </p:nvCxnSpPr>
          <p:spPr>
            <a:xfrm flipH="1" flipV="1">
              <a:off x="2979490" y="1419409"/>
              <a:ext cx="252305" cy="411176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</p:grpSp>
      <p:sp>
        <p:nvSpPr>
          <p:cNvPr id="387" name="raw data"/>
          <p:cNvSpPr/>
          <p:nvPr/>
        </p:nvSpPr>
        <p:spPr>
          <a:xfrm>
            <a:off x="19050857" y="1389330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raw data</a:t>
            </a:r>
          </a:p>
        </p:txBody>
      </p:sp>
      <p:sp>
        <p:nvSpPr>
          <p:cNvPr id="388" name="parsing"/>
          <p:cNvSpPr/>
          <p:nvPr/>
        </p:nvSpPr>
        <p:spPr>
          <a:xfrm>
            <a:off x="19050857" y="3817795"/>
            <a:ext cx="4007942" cy="1270001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parsing</a:t>
            </a:r>
          </a:p>
        </p:txBody>
      </p:sp>
      <p:sp>
        <p:nvSpPr>
          <p:cNvPr id="389" name="filtering"/>
          <p:cNvSpPr/>
          <p:nvPr/>
        </p:nvSpPr>
        <p:spPr>
          <a:xfrm>
            <a:off x="19050857" y="6223000"/>
            <a:ext cx="4007942" cy="1270000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filtering</a:t>
            </a:r>
          </a:p>
        </p:txBody>
      </p:sp>
      <p:sp>
        <p:nvSpPr>
          <p:cNvPr id="390" name="collecting"/>
          <p:cNvSpPr/>
          <p:nvPr/>
        </p:nvSpPr>
        <p:spPr>
          <a:xfrm>
            <a:off x="19050857" y="8628204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collecting</a:t>
            </a:r>
          </a:p>
        </p:txBody>
      </p:sp>
      <p:sp>
        <p:nvSpPr>
          <p:cNvPr id="391" name="network"/>
          <p:cNvSpPr/>
          <p:nvPr/>
        </p:nvSpPr>
        <p:spPr>
          <a:xfrm>
            <a:off x="19050857" y="11056669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</a:t>
            </a:r>
          </a:p>
        </p:txBody>
      </p:sp>
      <p:cxnSp>
        <p:nvCxnSpPr>
          <p:cNvPr id="392" name="Connection Line"/>
          <p:cNvCxnSpPr>
            <a:stCxn id="388" idx="0"/>
            <a:endCxn id="387" idx="0"/>
          </p:cNvCxnSpPr>
          <p:nvPr/>
        </p:nvCxnSpPr>
        <p:spPr>
          <a:xfrm flipV="1">
            <a:off x="21054827" y="2024330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393" name="Connection Line"/>
          <p:cNvCxnSpPr>
            <a:stCxn id="389" idx="0"/>
            <a:endCxn id="388" idx="0"/>
          </p:cNvCxnSpPr>
          <p:nvPr/>
        </p:nvCxnSpPr>
        <p:spPr>
          <a:xfrm flipV="1">
            <a:off x="21054827" y="4452795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394" name="Connection Line"/>
          <p:cNvCxnSpPr>
            <a:stCxn id="390" idx="0"/>
            <a:endCxn id="389" idx="0"/>
          </p:cNvCxnSpPr>
          <p:nvPr/>
        </p:nvCxnSpPr>
        <p:spPr>
          <a:xfrm flipV="1">
            <a:off x="21054827" y="6858000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395" name="Connection Line"/>
          <p:cNvCxnSpPr>
            <a:stCxn id="391" idx="0"/>
            <a:endCxn id="390" idx="0"/>
          </p:cNvCxnSpPr>
          <p:nvPr/>
        </p:nvCxnSpPr>
        <p:spPr>
          <a:xfrm flipV="1">
            <a:off x="21054827" y="9263204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pic>
        <p:nvPicPr>
          <p:cNvPr id="396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8419" y="4776679"/>
            <a:ext cx="13049781" cy="6036243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397" name="pasted-movie.png" descr="pasted-movie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2626272" y="4573819"/>
            <a:ext cx="10167435" cy="6441963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398" name="WhatsApp Image 2024-03-28 at 15.29.34.jpeg" descr="WhatsApp Image 2024-03-28 at 15.29.34.jpe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0392225" y="5268863"/>
            <a:ext cx="10160001" cy="21590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399" name="WhatsApp Image 2024-03-28 at 15.29.34 (2).jpeg" descr="WhatsApp Image 2024-03-28 at 15.29.34 (2).jpe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4267796" y="7898878"/>
            <a:ext cx="2552701" cy="21336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400" name="WhatsApp Image 2024-03-28 at 15.29.34 (1).jpeg" descr="WhatsApp Image 2024-03-28 at 15.29.34 (1).jpe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7620907" y="7907737"/>
            <a:ext cx="3352801" cy="24130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2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03" name="artists"/>
          <p:cNvSpPr/>
          <p:nvPr/>
        </p:nvSpPr>
        <p:spPr>
          <a:xfrm>
            <a:off x="15249777" y="2151330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04" name="artists"/>
          <p:cNvSpPr/>
          <p:nvPr/>
        </p:nvSpPr>
        <p:spPr>
          <a:xfrm>
            <a:off x="15249777" y="4579795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05" name="artists"/>
          <p:cNvSpPr/>
          <p:nvPr/>
        </p:nvSpPr>
        <p:spPr>
          <a:xfrm>
            <a:off x="15249777" y="6985000"/>
            <a:ext cx="4007942" cy="1270000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06" name="announcements, dates, institutions"/>
          <p:cNvSpPr/>
          <p:nvPr/>
        </p:nvSpPr>
        <p:spPr>
          <a:xfrm>
            <a:off x="15249777" y="9390204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announcements, dates, institutions</a:t>
            </a:r>
          </a:p>
        </p:txBody>
      </p:sp>
      <p:sp>
        <p:nvSpPr>
          <p:cNvPr id="407" name="networks"/>
          <p:cNvSpPr/>
          <p:nvPr/>
        </p:nvSpPr>
        <p:spPr>
          <a:xfrm>
            <a:off x="15249777" y="11818669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networks</a:t>
            </a:r>
          </a:p>
        </p:txBody>
      </p:sp>
      <p:pic>
        <p:nvPicPr>
          <p:cNvPr id="408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409" name="roadmap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16678773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roadmap</a:t>
            </a:r>
          </a:p>
        </p:txBody>
      </p:sp>
      <p:sp>
        <p:nvSpPr>
          <p:cNvPr id="410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grpSp>
        <p:nvGrpSpPr>
          <p:cNvPr id="423" name="Group"/>
          <p:cNvGrpSpPr/>
          <p:nvPr/>
        </p:nvGrpSpPr>
        <p:grpSpPr>
          <a:xfrm rot="5400000">
            <a:off x="-496372" y="10376324"/>
            <a:ext cx="4033978" cy="1988550"/>
            <a:chOff x="0" y="0"/>
            <a:chExt cx="4033976" cy="1988549"/>
          </a:xfrm>
        </p:grpSpPr>
        <p:sp>
          <p:nvSpPr>
            <p:cNvPr id="411" name="artist"/>
            <p:cNvSpPr/>
            <p:nvPr/>
          </p:nvSpPr>
          <p:spPr>
            <a:xfrm>
              <a:off x="1830225" y="0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</a:t>
              </a:r>
            </a:p>
          </p:txBody>
        </p:sp>
        <p:sp>
          <p:nvSpPr>
            <p:cNvPr id="412" name="Rectangle"/>
            <p:cNvSpPr/>
            <p:nvPr/>
          </p:nvSpPr>
          <p:spPr>
            <a:xfrm>
              <a:off x="1830225" y="599129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13" name="Rectangle"/>
            <p:cNvSpPr/>
            <p:nvPr/>
          </p:nvSpPr>
          <p:spPr>
            <a:xfrm>
              <a:off x="1861818" y="630722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14" name="Rectangle"/>
            <p:cNvSpPr/>
            <p:nvPr/>
          </p:nvSpPr>
          <p:spPr>
            <a:xfrm>
              <a:off x="1893411" y="662315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15" name="dates"/>
            <p:cNvSpPr/>
            <p:nvPr/>
          </p:nvSpPr>
          <p:spPr>
            <a:xfrm>
              <a:off x="0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dates</a:t>
              </a:r>
            </a:p>
          </p:txBody>
        </p:sp>
        <p:sp>
          <p:nvSpPr>
            <p:cNvPr id="416" name="institutions"/>
            <p:cNvSpPr/>
            <p:nvPr/>
          </p:nvSpPr>
          <p:spPr>
            <a:xfrm>
              <a:off x="2208165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institutions</a:t>
              </a:r>
            </a:p>
          </p:txBody>
        </p:sp>
        <p:sp>
          <p:nvSpPr>
            <p:cNvPr id="417" name="types"/>
            <p:cNvSpPr/>
            <p:nvPr/>
          </p:nvSpPr>
          <p:spPr>
            <a:xfrm>
              <a:off x="2733278" y="1672618"/>
              <a:ext cx="997033" cy="315932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types</a:t>
              </a:r>
            </a:p>
          </p:txBody>
        </p:sp>
        <p:sp>
          <p:nvSpPr>
            <p:cNvPr id="418" name="e-flux announcements"/>
            <p:cNvSpPr/>
            <p:nvPr/>
          </p:nvSpPr>
          <p:spPr>
            <a:xfrm>
              <a:off x="1925004" y="693908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e-flux announcements</a:t>
              </a:r>
            </a:p>
          </p:txBody>
        </p:sp>
        <p:cxnSp>
          <p:nvCxnSpPr>
            <p:cNvPr id="419" name="Connection Line"/>
            <p:cNvCxnSpPr>
              <a:stCxn id="412" idx="0"/>
              <a:endCxn id="411" idx="0"/>
            </p:cNvCxnSpPr>
            <p:nvPr/>
          </p:nvCxnSpPr>
          <p:spPr>
            <a:xfrm flipV="1">
              <a:off x="2884711" y="157965"/>
              <a:ext cx="1" cy="599130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420" name="Connection Line"/>
            <p:cNvCxnSpPr>
              <a:stCxn id="416" idx="0"/>
              <a:endCxn id="418" idx="0"/>
            </p:cNvCxnSpPr>
            <p:nvPr/>
          </p:nvCxnSpPr>
          <p:spPr>
            <a:xfrm flipH="1" flipV="1">
              <a:off x="2979490" y="851873"/>
              <a:ext cx="1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421" name="Connection Line"/>
            <p:cNvCxnSpPr>
              <a:stCxn id="415" idx="0"/>
              <a:endCxn id="418" idx="0"/>
            </p:cNvCxnSpPr>
            <p:nvPr/>
          </p:nvCxnSpPr>
          <p:spPr>
            <a:xfrm flipV="1">
              <a:off x="771325" y="851873"/>
              <a:ext cx="2208166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422" name="Connection Line"/>
            <p:cNvCxnSpPr>
              <a:stCxn id="417" idx="0"/>
              <a:endCxn id="416" idx="0"/>
            </p:cNvCxnSpPr>
            <p:nvPr/>
          </p:nvCxnSpPr>
          <p:spPr>
            <a:xfrm flipH="1" flipV="1">
              <a:off x="2979490" y="1419409"/>
              <a:ext cx="252305" cy="411176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</p:grpSp>
      <p:sp>
        <p:nvSpPr>
          <p:cNvPr id="424" name="raw data"/>
          <p:cNvSpPr/>
          <p:nvPr/>
        </p:nvSpPr>
        <p:spPr>
          <a:xfrm>
            <a:off x="19050857" y="1389330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raw data</a:t>
            </a:r>
          </a:p>
        </p:txBody>
      </p:sp>
      <p:sp>
        <p:nvSpPr>
          <p:cNvPr id="425" name="parsing"/>
          <p:cNvSpPr/>
          <p:nvPr/>
        </p:nvSpPr>
        <p:spPr>
          <a:xfrm>
            <a:off x="19050857" y="3817795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parsing</a:t>
            </a:r>
          </a:p>
        </p:txBody>
      </p:sp>
      <p:sp>
        <p:nvSpPr>
          <p:cNvPr id="426" name="filtering"/>
          <p:cNvSpPr/>
          <p:nvPr/>
        </p:nvSpPr>
        <p:spPr>
          <a:xfrm>
            <a:off x="19050857" y="6223000"/>
            <a:ext cx="4007942" cy="1270000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filtering</a:t>
            </a:r>
          </a:p>
        </p:txBody>
      </p:sp>
      <p:sp>
        <p:nvSpPr>
          <p:cNvPr id="427" name="collecting"/>
          <p:cNvSpPr/>
          <p:nvPr/>
        </p:nvSpPr>
        <p:spPr>
          <a:xfrm>
            <a:off x="19050857" y="8628204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collecting</a:t>
            </a:r>
          </a:p>
        </p:txBody>
      </p:sp>
      <p:sp>
        <p:nvSpPr>
          <p:cNvPr id="428" name="network"/>
          <p:cNvSpPr/>
          <p:nvPr/>
        </p:nvSpPr>
        <p:spPr>
          <a:xfrm>
            <a:off x="19050857" y="11056669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</a:t>
            </a:r>
          </a:p>
        </p:txBody>
      </p:sp>
      <p:cxnSp>
        <p:nvCxnSpPr>
          <p:cNvPr id="429" name="Connection Line"/>
          <p:cNvCxnSpPr>
            <a:stCxn id="425" idx="0"/>
            <a:endCxn id="424" idx="0"/>
          </p:cNvCxnSpPr>
          <p:nvPr/>
        </p:nvCxnSpPr>
        <p:spPr>
          <a:xfrm flipV="1">
            <a:off x="21054827" y="2024330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430" name="Connection Line"/>
          <p:cNvCxnSpPr>
            <a:stCxn id="426" idx="0"/>
            <a:endCxn id="425" idx="0"/>
          </p:cNvCxnSpPr>
          <p:nvPr/>
        </p:nvCxnSpPr>
        <p:spPr>
          <a:xfrm flipV="1">
            <a:off x="21054827" y="4452795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431" name="Connection Line"/>
          <p:cNvCxnSpPr>
            <a:stCxn id="427" idx="0"/>
            <a:endCxn id="426" idx="0"/>
          </p:cNvCxnSpPr>
          <p:nvPr/>
        </p:nvCxnSpPr>
        <p:spPr>
          <a:xfrm flipV="1">
            <a:off x="21054827" y="6858000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432" name="Connection Line"/>
          <p:cNvCxnSpPr>
            <a:stCxn id="428" idx="0"/>
            <a:endCxn id="427" idx="0"/>
          </p:cNvCxnSpPr>
          <p:nvPr/>
        </p:nvCxnSpPr>
        <p:spPr>
          <a:xfrm flipV="1">
            <a:off x="21054827" y="9263204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sp>
        <p:nvSpPr>
          <p:cNvPr id="433" name="filtered part:…"/>
          <p:cNvSpPr txBox="1"/>
          <p:nvPr/>
        </p:nvSpPr>
        <p:spPr>
          <a:xfrm>
            <a:off x="4195712" y="10112761"/>
            <a:ext cx="10466885" cy="2840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defRPr sz="6000" b="1" spc="-119"/>
            </a:pPr>
            <a:r>
              <a:t>filtered part: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sz="6000" b="1" spc="-119"/>
            </a:pPr>
            <a:r>
              <a:t>1,000 / 22,000 artists</a:t>
            </a:r>
          </a:p>
        </p:txBody>
      </p:sp>
      <p:pic>
        <p:nvPicPr>
          <p:cNvPr id="434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09219" y="16867078"/>
            <a:ext cx="13049781" cy="6036243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435" name="WhatsApp Image 2024-03-28 at 15.29.34.jpeg" descr="WhatsApp Image 2024-03-28 at 15.29.34.jpe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02975" y="5430586"/>
            <a:ext cx="10160001" cy="21590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436" name="WhatsApp Image 2024-03-28 at 15.29.34 (2).jpeg" descr="WhatsApp Image 2024-03-28 at 15.29.34 (2).jpe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7404" y="8060601"/>
            <a:ext cx="2552701" cy="21336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437" name="WhatsApp Image 2024-03-28 at 15.29.34 (1).jpeg" descr="WhatsApp Image 2024-03-28 at 15.29.34 (1).jpe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774292" y="8069460"/>
            <a:ext cx="3352801" cy="24130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438" name="WhatsApp Image 2024-03-28 at 15.52.03.jpeg" descr="WhatsApp Image 2024-03-28 at 15.52.03.jpe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412859" y="18429830"/>
            <a:ext cx="9842501" cy="63754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0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41" name="artists"/>
          <p:cNvSpPr/>
          <p:nvPr/>
        </p:nvSpPr>
        <p:spPr>
          <a:xfrm>
            <a:off x="15249777" y="2151330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42" name="artists"/>
          <p:cNvSpPr/>
          <p:nvPr/>
        </p:nvSpPr>
        <p:spPr>
          <a:xfrm>
            <a:off x="15249777" y="4579795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43" name="artists"/>
          <p:cNvSpPr/>
          <p:nvPr/>
        </p:nvSpPr>
        <p:spPr>
          <a:xfrm>
            <a:off x="15249777" y="6985000"/>
            <a:ext cx="4007942" cy="1270000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44" name="announcements, dates, institutions"/>
          <p:cNvSpPr/>
          <p:nvPr/>
        </p:nvSpPr>
        <p:spPr>
          <a:xfrm>
            <a:off x="15249777" y="9390204"/>
            <a:ext cx="4007942" cy="1270001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announcements, dates, institutions</a:t>
            </a:r>
          </a:p>
        </p:txBody>
      </p:sp>
      <p:sp>
        <p:nvSpPr>
          <p:cNvPr id="445" name="networks"/>
          <p:cNvSpPr/>
          <p:nvPr/>
        </p:nvSpPr>
        <p:spPr>
          <a:xfrm>
            <a:off x="15249777" y="11818669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networks</a:t>
            </a:r>
          </a:p>
        </p:txBody>
      </p:sp>
      <p:pic>
        <p:nvPicPr>
          <p:cNvPr id="446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447" name="roadmap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16678773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roadmap</a:t>
            </a:r>
          </a:p>
        </p:txBody>
      </p:sp>
      <p:sp>
        <p:nvSpPr>
          <p:cNvPr id="448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grpSp>
        <p:nvGrpSpPr>
          <p:cNvPr id="461" name="Group"/>
          <p:cNvGrpSpPr/>
          <p:nvPr/>
        </p:nvGrpSpPr>
        <p:grpSpPr>
          <a:xfrm rot="5400000">
            <a:off x="-496372" y="10376324"/>
            <a:ext cx="4033978" cy="1988550"/>
            <a:chOff x="0" y="0"/>
            <a:chExt cx="4033976" cy="1988549"/>
          </a:xfrm>
        </p:grpSpPr>
        <p:sp>
          <p:nvSpPr>
            <p:cNvPr id="449" name="artist"/>
            <p:cNvSpPr/>
            <p:nvPr/>
          </p:nvSpPr>
          <p:spPr>
            <a:xfrm>
              <a:off x="1830225" y="0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</a:t>
              </a:r>
            </a:p>
          </p:txBody>
        </p:sp>
        <p:sp>
          <p:nvSpPr>
            <p:cNvPr id="450" name="Rectangle"/>
            <p:cNvSpPr/>
            <p:nvPr/>
          </p:nvSpPr>
          <p:spPr>
            <a:xfrm>
              <a:off x="1830225" y="599129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51" name="Rectangle"/>
            <p:cNvSpPr/>
            <p:nvPr/>
          </p:nvSpPr>
          <p:spPr>
            <a:xfrm>
              <a:off x="1861818" y="630722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52" name="Rectangle"/>
            <p:cNvSpPr/>
            <p:nvPr/>
          </p:nvSpPr>
          <p:spPr>
            <a:xfrm>
              <a:off x="1893411" y="662315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53" name="dates"/>
            <p:cNvSpPr/>
            <p:nvPr/>
          </p:nvSpPr>
          <p:spPr>
            <a:xfrm>
              <a:off x="0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dates</a:t>
              </a:r>
            </a:p>
          </p:txBody>
        </p:sp>
        <p:sp>
          <p:nvSpPr>
            <p:cNvPr id="454" name="institutions"/>
            <p:cNvSpPr/>
            <p:nvPr/>
          </p:nvSpPr>
          <p:spPr>
            <a:xfrm>
              <a:off x="2208165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institutions</a:t>
              </a:r>
            </a:p>
          </p:txBody>
        </p:sp>
        <p:sp>
          <p:nvSpPr>
            <p:cNvPr id="455" name="types"/>
            <p:cNvSpPr/>
            <p:nvPr/>
          </p:nvSpPr>
          <p:spPr>
            <a:xfrm>
              <a:off x="2733278" y="1672618"/>
              <a:ext cx="997033" cy="315932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types</a:t>
              </a:r>
            </a:p>
          </p:txBody>
        </p:sp>
        <p:sp>
          <p:nvSpPr>
            <p:cNvPr id="456" name="e-flux announcements"/>
            <p:cNvSpPr/>
            <p:nvPr/>
          </p:nvSpPr>
          <p:spPr>
            <a:xfrm>
              <a:off x="1925004" y="693908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e-flux announcements</a:t>
              </a:r>
            </a:p>
          </p:txBody>
        </p:sp>
        <p:cxnSp>
          <p:nvCxnSpPr>
            <p:cNvPr id="457" name="Connection Line"/>
            <p:cNvCxnSpPr>
              <a:stCxn id="450" idx="0"/>
              <a:endCxn id="449" idx="0"/>
            </p:cNvCxnSpPr>
            <p:nvPr/>
          </p:nvCxnSpPr>
          <p:spPr>
            <a:xfrm flipV="1">
              <a:off x="2884711" y="157965"/>
              <a:ext cx="1" cy="599130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458" name="Connection Line"/>
            <p:cNvCxnSpPr>
              <a:stCxn id="454" idx="0"/>
              <a:endCxn id="456" idx="0"/>
            </p:cNvCxnSpPr>
            <p:nvPr/>
          </p:nvCxnSpPr>
          <p:spPr>
            <a:xfrm flipH="1" flipV="1">
              <a:off x="2979490" y="851873"/>
              <a:ext cx="1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459" name="Connection Line"/>
            <p:cNvCxnSpPr>
              <a:stCxn id="453" idx="0"/>
              <a:endCxn id="456" idx="0"/>
            </p:cNvCxnSpPr>
            <p:nvPr/>
          </p:nvCxnSpPr>
          <p:spPr>
            <a:xfrm flipV="1">
              <a:off x="771325" y="851873"/>
              <a:ext cx="2208166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460" name="Connection Line"/>
            <p:cNvCxnSpPr>
              <a:stCxn id="455" idx="0"/>
              <a:endCxn id="454" idx="0"/>
            </p:cNvCxnSpPr>
            <p:nvPr/>
          </p:nvCxnSpPr>
          <p:spPr>
            <a:xfrm flipH="1" flipV="1">
              <a:off x="2979490" y="1419409"/>
              <a:ext cx="252305" cy="411176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</p:grpSp>
      <p:sp>
        <p:nvSpPr>
          <p:cNvPr id="462" name="raw data"/>
          <p:cNvSpPr/>
          <p:nvPr/>
        </p:nvSpPr>
        <p:spPr>
          <a:xfrm>
            <a:off x="19050857" y="1389330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raw data</a:t>
            </a:r>
          </a:p>
        </p:txBody>
      </p:sp>
      <p:sp>
        <p:nvSpPr>
          <p:cNvPr id="463" name="parsing"/>
          <p:cNvSpPr/>
          <p:nvPr/>
        </p:nvSpPr>
        <p:spPr>
          <a:xfrm>
            <a:off x="19050857" y="3817795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parsing</a:t>
            </a:r>
          </a:p>
        </p:txBody>
      </p:sp>
      <p:sp>
        <p:nvSpPr>
          <p:cNvPr id="464" name="filtering"/>
          <p:cNvSpPr/>
          <p:nvPr/>
        </p:nvSpPr>
        <p:spPr>
          <a:xfrm>
            <a:off x="19050857" y="6223000"/>
            <a:ext cx="4007942" cy="1270000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filtering</a:t>
            </a:r>
          </a:p>
        </p:txBody>
      </p:sp>
      <p:sp>
        <p:nvSpPr>
          <p:cNvPr id="465" name="collecting"/>
          <p:cNvSpPr/>
          <p:nvPr/>
        </p:nvSpPr>
        <p:spPr>
          <a:xfrm>
            <a:off x="19050857" y="8628204"/>
            <a:ext cx="4007942" cy="1270001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collecting</a:t>
            </a:r>
          </a:p>
        </p:txBody>
      </p:sp>
      <p:sp>
        <p:nvSpPr>
          <p:cNvPr id="466" name="network"/>
          <p:cNvSpPr/>
          <p:nvPr/>
        </p:nvSpPr>
        <p:spPr>
          <a:xfrm>
            <a:off x="19050857" y="11056669"/>
            <a:ext cx="4007942" cy="1270001"/>
          </a:xfrm>
          <a:prstGeom prst="rect">
            <a:avLst/>
          </a:prstGeom>
          <a:solidFill>
            <a:srgbClr val="FFFFFF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</a:t>
            </a:r>
          </a:p>
        </p:txBody>
      </p:sp>
      <p:cxnSp>
        <p:nvCxnSpPr>
          <p:cNvPr id="467" name="Connection Line"/>
          <p:cNvCxnSpPr>
            <a:stCxn id="463" idx="0"/>
            <a:endCxn id="462" idx="0"/>
          </p:cNvCxnSpPr>
          <p:nvPr/>
        </p:nvCxnSpPr>
        <p:spPr>
          <a:xfrm flipV="1">
            <a:off x="21054827" y="2024330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468" name="Connection Line"/>
          <p:cNvCxnSpPr>
            <a:stCxn id="464" idx="0"/>
            <a:endCxn id="463" idx="0"/>
          </p:cNvCxnSpPr>
          <p:nvPr/>
        </p:nvCxnSpPr>
        <p:spPr>
          <a:xfrm flipV="1">
            <a:off x="21054827" y="4452795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469" name="Connection Line"/>
          <p:cNvCxnSpPr>
            <a:stCxn id="465" idx="0"/>
            <a:endCxn id="464" idx="0"/>
          </p:cNvCxnSpPr>
          <p:nvPr/>
        </p:nvCxnSpPr>
        <p:spPr>
          <a:xfrm flipV="1">
            <a:off x="21054827" y="6858000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470" name="Connection Line"/>
          <p:cNvCxnSpPr>
            <a:stCxn id="466" idx="0"/>
            <a:endCxn id="465" idx="0"/>
          </p:cNvCxnSpPr>
          <p:nvPr/>
        </p:nvCxnSpPr>
        <p:spPr>
          <a:xfrm flipV="1">
            <a:off x="21054827" y="9263204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pic>
        <p:nvPicPr>
          <p:cNvPr id="471" name="WhatsApp Image 2024-03-28 at 15.29.34.jpeg" descr="WhatsApp Image 2024-03-28 at 15.29.34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0392225" y="5268863"/>
            <a:ext cx="10160001" cy="21590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472" name="WhatsApp Image 2024-03-28 at 15.29.34 (2).jpeg" descr="WhatsApp Image 2024-03-28 at 15.29.34 (2).jpe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267796" y="7898878"/>
            <a:ext cx="2552701" cy="21336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473" name="WhatsApp Image 2024-03-28 at 15.29.34 (1).jpeg" descr="WhatsApp Image 2024-03-28 at 15.29.34 (1).jpe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7620907" y="7907737"/>
            <a:ext cx="3352801" cy="24130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474" name="WhatsApp Image 2024-03-28 at 15.52.03.jpeg" descr="WhatsApp Image 2024-03-28 at 15.52.03.jpe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2448" y="5777978"/>
            <a:ext cx="9842501" cy="63754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6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477" name="artists"/>
          <p:cNvSpPr/>
          <p:nvPr/>
        </p:nvSpPr>
        <p:spPr>
          <a:xfrm>
            <a:off x="15249777" y="2151330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78" name="artists"/>
          <p:cNvSpPr/>
          <p:nvPr/>
        </p:nvSpPr>
        <p:spPr>
          <a:xfrm>
            <a:off x="15249777" y="4579795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79" name="artists"/>
          <p:cNvSpPr/>
          <p:nvPr/>
        </p:nvSpPr>
        <p:spPr>
          <a:xfrm>
            <a:off x="15249777" y="6985000"/>
            <a:ext cx="4007942" cy="1270000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480" name="announcements, dates, institutions"/>
          <p:cNvSpPr/>
          <p:nvPr/>
        </p:nvSpPr>
        <p:spPr>
          <a:xfrm>
            <a:off x="15249777" y="9390204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3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announcements, dates, institutions</a:t>
            </a:r>
          </a:p>
        </p:txBody>
      </p:sp>
      <p:sp>
        <p:nvSpPr>
          <p:cNvPr id="481" name="networks"/>
          <p:cNvSpPr/>
          <p:nvPr/>
        </p:nvSpPr>
        <p:spPr>
          <a:xfrm>
            <a:off x="15249777" y="11818669"/>
            <a:ext cx="4007942" cy="1270001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networks</a:t>
            </a:r>
          </a:p>
        </p:txBody>
      </p:sp>
      <p:pic>
        <p:nvPicPr>
          <p:cNvPr id="482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483" name="roadmap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16678773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roadmap</a:t>
            </a:r>
          </a:p>
        </p:txBody>
      </p:sp>
      <p:sp>
        <p:nvSpPr>
          <p:cNvPr id="484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grpSp>
        <p:nvGrpSpPr>
          <p:cNvPr id="497" name="Group"/>
          <p:cNvGrpSpPr/>
          <p:nvPr/>
        </p:nvGrpSpPr>
        <p:grpSpPr>
          <a:xfrm rot="5400000">
            <a:off x="-496372" y="10376324"/>
            <a:ext cx="4033978" cy="1988550"/>
            <a:chOff x="0" y="0"/>
            <a:chExt cx="4033976" cy="1988549"/>
          </a:xfrm>
        </p:grpSpPr>
        <p:sp>
          <p:nvSpPr>
            <p:cNvPr id="485" name="artist"/>
            <p:cNvSpPr/>
            <p:nvPr/>
          </p:nvSpPr>
          <p:spPr>
            <a:xfrm>
              <a:off x="1830225" y="0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</a:t>
              </a:r>
            </a:p>
          </p:txBody>
        </p:sp>
        <p:sp>
          <p:nvSpPr>
            <p:cNvPr id="486" name="Rectangle"/>
            <p:cNvSpPr/>
            <p:nvPr/>
          </p:nvSpPr>
          <p:spPr>
            <a:xfrm>
              <a:off x="1830225" y="599129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87" name="Rectangle"/>
            <p:cNvSpPr/>
            <p:nvPr/>
          </p:nvSpPr>
          <p:spPr>
            <a:xfrm>
              <a:off x="1861818" y="630722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88" name="Rectangle"/>
            <p:cNvSpPr/>
            <p:nvPr/>
          </p:nvSpPr>
          <p:spPr>
            <a:xfrm>
              <a:off x="1893411" y="662315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489" name="dates"/>
            <p:cNvSpPr/>
            <p:nvPr/>
          </p:nvSpPr>
          <p:spPr>
            <a:xfrm>
              <a:off x="0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dates</a:t>
              </a:r>
            </a:p>
          </p:txBody>
        </p:sp>
        <p:sp>
          <p:nvSpPr>
            <p:cNvPr id="490" name="institutions"/>
            <p:cNvSpPr/>
            <p:nvPr/>
          </p:nvSpPr>
          <p:spPr>
            <a:xfrm>
              <a:off x="2208165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institutions</a:t>
              </a:r>
            </a:p>
          </p:txBody>
        </p:sp>
        <p:sp>
          <p:nvSpPr>
            <p:cNvPr id="491" name="types"/>
            <p:cNvSpPr/>
            <p:nvPr/>
          </p:nvSpPr>
          <p:spPr>
            <a:xfrm>
              <a:off x="2733278" y="1672618"/>
              <a:ext cx="997033" cy="315932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types</a:t>
              </a:r>
            </a:p>
          </p:txBody>
        </p:sp>
        <p:sp>
          <p:nvSpPr>
            <p:cNvPr id="492" name="e-flux announcements"/>
            <p:cNvSpPr/>
            <p:nvPr/>
          </p:nvSpPr>
          <p:spPr>
            <a:xfrm>
              <a:off x="1925004" y="693908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e-flux announcements</a:t>
              </a:r>
            </a:p>
          </p:txBody>
        </p:sp>
        <p:cxnSp>
          <p:nvCxnSpPr>
            <p:cNvPr id="493" name="Connection Line"/>
            <p:cNvCxnSpPr>
              <a:stCxn id="486" idx="0"/>
              <a:endCxn id="485" idx="0"/>
            </p:cNvCxnSpPr>
            <p:nvPr/>
          </p:nvCxnSpPr>
          <p:spPr>
            <a:xfrm flipV="1">
              <a:off x="2884711" y="157965"/>
              <a:ext cx="1" cy="599130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494" name="Connection Line"/>
            <p:cNvCxnSpPr>
              <a:stCxn id="490" idx="0"/>
              <a:endCxn id="492" idx="0"/>
            </p:cNvCxnSpPr>
            <p:nvPr/>
          </p:nvCxnSpPr>
          <p:spPr>
            <a:xfrm flipH="1" flipV="1">
              <a:off x="2979490" y="851873"/>
              <a:ext cx="1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495" name="Connection Line"/>
            <p:cNvCxnSpPr>
              <a:stCxn id="489" idx="0"/>
              <a:endCxn id="492" idx="0"/>
            </p:cNvCxnSpPr>
            <p:nvPr/>
          </p:nvCxnSpPr>
          <p:spPr>
            <a:xfrm flipV="1">
              <a:off x="771325" y="851873"/>
              <a:ext cx="2208166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496" name="Connection Line"/>
            <p:cNvCxnSpPr>
              <a:stCxn id="491" idx="0"/>
              <a:endCxn id="490" idx="0"/>
            </p:cNvCxnSpPr>
            <p:nvPr/>
          </p:nvCxnSpPr>
          <p:spPr>
            <a:xfrm flipH="1" flipV="1">
              <a:off x="2979490" y="1419409"/>
              <a:ext cx="252305" cy="411176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</p:grpSp>
      <p:sp>
        <p:nvSpPr>
          <p:cNvPr id="498" name="raw data"/>
          <p:cNvSpPr/>
          <p:nvPr/>
        </p:nvSpPr>
        <p:spPr>
          <a:xfrm>
            <a:off x="19050857" y="1389330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raw data</a:t>
            </a:r>
          </a:p>
        </p:txBody>
      </p:sp>
      <p:sp>
        <p:nvSpPr>
          <p:cNvPr id="499" name="parsing"/>
          <p:cNvSpPr/>
          <p:nvPr/>
        </p:nvSpPr>
        <p:spPr>
          <a:xfrm>
            <a:off x="19050857" y="3817795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parsing</a:t>
            </a:r>
          </a:p>
        </p:txBody>
      </p:sp>
      <p:sp>
        <p:nvSpPr>
          <p:cNvPr id="500" name="filtering"/>
          <p:cNvSpPr/>
          <p:nvPr/>
        </p:nvSpPr>
        <p:spPr>
          <a:xfrm>
            <a:off x="19050857" y="6223000"/>
            <a:ext cx="4007942" cy="1270000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filtering</a:t>
            </a:r>
          </a:p>
        </p:txBody>
      </p:sp>
      <p:sp>
        <p:nvSpPr>
          <p:cNvPr id="501" name="collecting"/>
          <p:cNvSpPr/>
          <p:nvPr/>
        </p:nvSpPr>
        <p:spPr>
          <a:xfrm>
            <a:off x="19050857" y="8628204"/>
            <a:ext cx="4007942" cy="1270001"/>
          </a:xfrm>
          <a:prstGeom prst="rect">
            <a:avLst/>
          </a:prstGeom>
          <a:solidFill>
            <a:srgbClr val="0000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collecting</a:t>
            </a:r>
          </a:p>
        </p:txBody>
      </p:sp>
      <p:sp>
        <p:nvSpPr>
          <p:cNvPr id="502" name="network"/>
          <p:cNvSpPr/>
          <p:nvPr/>
        </p:nvSpPr>
        <p:spPr>
          <a:xfrm>
            <a:off x="19050857" y="11056669"/>
            <a:ext cx="4007942" cy="1270001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</a:t>
            </a:r>
          </a:p>
        </p:txBody>
      </p:sp>
      <p:cxnSp>
        <p:nvCxnSpPr>
          <p:cNvPr id="503" name="Connection Line"/>
          <p:cNvCxnSpPr>
            <a:stCxn id="499" idx="0"/>
            <a:endCxn id="498" idx="0"/>
          </p:cNvCxnSpPr>
          <p:nvPr/>
        </p:nvCxnSpPr>
        <p:spPr>
          <a:xfrm flipV="1">
            <a:off x="21054827" y="2024330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504" name="Connection Line"/>
          <p:cNvCxnSpPr>
            <a:stCxn id="500" idx="0"/>
            <a:endCxn id="499" idx="0"/>
          </p:cNvCxnSpPr>
          <p:nvPr/>
        </p:nvCxnSpPr>
        <p:spPr>
          <a:xfrm flipV="1">
            <a:off x="21054827" y="4452795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505" name="Connection Line"/>
          <p:cNvCxnSpPr>
            <a:stCxn id="501" idx="0"/>
            <a:endCxn id="500" idx="0"/>
          </p:cNvCxnSpPr>
          <p:nvPr/>
        </p:nvCxnSpPr>
        <p:spPr>
          <a:xfrm flipV="1">
            <a:off x="21054827" y="6858000"/>
            <a:ext cx="1" cy="2405205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506" name="Connection Line"/>
          <p:cNvCxnSpPr>
            <a:stCxn id="502" idx="0"/>
            <a:endCxn id="501" idx="0"/>
          </p:cNvCxnSpPr>
          <p:nvPr/>
        </p:nvCxnSpPr>
        <p:spPr>
          <a:xfrm flipV="1">
            <a:off x="21054827" y="9263204"/>
            <a:ext cx="1" cy="2428466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pic>
        <p:nvPicPr>
          <p:cNvPr id="507" name="WhatsApp Image 2024-03-28 at 15.52.03.jpeg" descr="WhatsApp Image 2024-03-28 at 15.52.03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2448" y="16090379"/>
            <a:ext cx="9842501" cy="63754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9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7752" y="246078"/>
            <a:ext cx="10026751" cy="10026750"/>
          </a:xfrm>
          <a:prstGeom prst="rect">
            <a:avLst/>
          </a:prstGeom>
          <a:ln w="12700">
            <a:miter lim="400000"/>
          </a:ln>
        </p:spPr>
      </p:pic>
      <p:sp>
        <p:nvSpPr>
          <p:cNvPr id="510" name="networks"/>
          <p:cNvSpPr/>
          <p:nvPr/>
        </p:nvSpPr>
        <p:spPr>
          <a:xfrm>
            <a:off x="15249777" y="11818669"/>
            <a:ext cx="4007942" cy="1270001"/>
          </a:xfrm>
          <a:prstGeom prst="rect">
            <a:avLst/>
          </a:prstGeom>
          <a:solidFill>
            <a:srgbClr val="FFFB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networks</a:t>
            </a:r>
          </a:p>
        </p:txBody>
      </p:sp>
      <p:pic>
        <p:nvPicPr>
          <p:cNvPr id="511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512" name="community…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16678773" cy="4147880"/>
          </a:xfrm>
          <a:prstGeom prst="rect">
            <a:avLst/>
          </a:prstGeom>
        </p:spPr>
        <p:txBody>
          <a:bodyPr/>
          <a:lstStyle/>
          <a:p>
            <a:pPr>
              <a:defRPr sz="15000" spc="-300"/>
            </a:pPr>
            <a:r>
              <a:rPr b="0"/>
              <a:t>community</a:t>
            </a:r>
          </a:p>
          <a:p>
            <a:pPr>
              <a:defRPr sz="15000" spc="-300"/>
            </a:pPr>
            <a:r>
              <a:rPr b="0"/>
              <a:t>detection</a:t>
            </a:r>
          </a:p>
        </p:txBody>
      </p:sp>
      <p:sp>
        <p:nvSpPr>
          <p:cNvPr id="513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grpSp>
        <p:nvGrpSpPr>
          <p:cNvPr id="526" name="Group"/>
          <p:cNvGrpSpPr/>
          <p:nvPr/>
        </p:nvGrpSpPr>
        <p:grpSpPr>
          <a:xfrm rot="5400000">
            <a:off x="-496372" y="10376324"/>
            <a:ext cx="4033978" cy="1988550"/>
            <a:chOff x="0" y="0"/>
            <a:chExt cx="4033976" cy="1988549"/>
          </a:xfrm>
        </p:grpSpPr>
        <p:sp>
          <p:nvSpPr>
            <p:cNvPr id="514" name="artist"/>
            <p:cNvSpPr/>
            <p:nvPr/>
          </p:nvSpPr>
          <p:spPr>
            <a:xfrm>
              <a:off x="1830225" y="0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</a:t>
              </a:r>
            </a:p>
          </p:txBody>
        </p:sp>
        <p:sp>
          <p:nvSpPr>
            <p:cNvPr id="515" name="Rectangle"/>
            <p:cNvSpPr/>
            <p:nvPr/>
          </p:nvSpPr>
          <p:spPr>
            <a:xfrm>
              <a:off x="1830225" y="599129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16" name="Rectangle"/>
            <p:cNvSpPr/>
            <p:nvPr/>
          </p:nvSpPr>
          <p:spPr>
            <a:xfrm>
              <a:off x="1861818" y="630722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17" name="Rectangle"/>
            <p:cNvSpPr/>
            <p:nvPr/>
          </p:nvSpPr>
          <p:spPr>
            <a:xfrm>
              <a:off x="1893411" y="662315"/>
              <a:ext cx="2108973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18" name="dates"/>
            <p:cNvSpPr/>
            <p:nvPr/>
          </p:nvSpPr>
          <p:spPr>
            <a:xfrm>
              <a:off x="0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dates</a:t>
              </a:r>
            </a:p>
          </p:txBody>
        </p:sp>
        <p:sp>
          <p:nvSpPr>
            <p:cNvPr id="519" name="institutions"/>
            <p:cNvSpPr/>
            <p:nvPr/>
          </p:nvSpPr>
          <p:spPr>
            <a:xfrm>
              <a:off x="2208165" y="1261444"/>
              <a:ext cx="1542652" cy="31593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institutions</a:t>
              </a:r>
            </a:p>
          </p:txBody>
        </p:sp>
        <p:sp>
          <p:nvSpPr>
            <p:cNvPr id="520" name="types"/>
            <p:cNvSpPr/>
            <p:nvPr/>
          </p:nvSpPr>
          <p:spPr>
            <a:xfrm>
              <a:off x="2733278" y="1672618"/>
              <a:ext cx="997033" cy="315932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types</a:t>
              </a:r>
            </a:p>
          </p:txBody>
        </p:sp>
        <p:sp>
          <p:nvSpPr>
            <p:cNvPr id="521" name="e-flux announcements"/>
            <p:cNvSpPr/>
            <p:nvPr/>
          </p:nvSpPr>
          <p:spPr>
            <a:xfrm>
              <a:off x="1925004" y="693908"/>
              <a:ext cx="2108973" cy="31593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e-flux announcements</a:t>
              </a:r>
            </a:p>
          </p:txBody>
        </p:sp>
        <p:cxnSp>
          <p:nvCxnSpPr>
            <p:cNvPr id="522" name="Connection Line"/>
            <p:cNvCxnSpPr>
              <a:stCxn id="515" idx="0"/>
              <a:endCxn id="514" idx="0"/>
            </p:cNvCxnSpPr>
            <p:nvPr/>
          </p:nvCxnSpPr>
          <p:spPr>
            <a:xfrm flipV="1">
              <a:off x="2884711" y="157965"/>
              <a:ext cx="1" cy="599130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523" name="Connection Line"/>
            <p:cNvCxnSpPr>
              <a:stCxn id="519" idx="0"/>
              <a:endCxn id="521" idx="0"/>
            </p:cNvCxnSpPr>
            <p:nvPr/>
          </p:nvCxnSpPr>
          <p:spPr>
            <a:xfrm flipH="1" flipV="1">
              <a:off x="2979490" y="851873"/>
              <a:ext cx="1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524" name="Connection Line"/>
            <p:cNvCxnSpPr>
              <a:stCxn id="518" idx="0"/>
              <a:endCxn id="521" idx="0"/>
            </p:cNvCxnSpPr>
            <p:nvPr/>
          </p:nvCxnSpPr>
          <p:spPr>
            <a:xfrm flipV="1">
              <a:off x="771325" y="851873"/>
              <a:ext cx="2208166" cy="567537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525" name="Connection Line"/>
            <p:cNvCxnSpPr>
              <a:stCxn id="520" idx="0"/>
              <a:endCxn id="519" idx="0"/>
            </p:cNvCxnSpPr>
            <p:nvPr/>
          </p:nvCxnSpPr>
          <p:spPr>
            <a:xfrm flipH="1" flipV="1">
              <a:off x="2979490" y="1419409"/>
              <a:ext cx="252305" cy="411176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</p:grpSp>
      <p:sp>
        <p:nvSpPr>
          <p:cNvPr id="527" name="network"/>
          <p:cNvSpPr/>
          <p:nvPr/>
        </p:nvSpPr>
        <p:spPr>
          <a:xfrm>
            <a:off x="19050857" y="11056669"/>
            <a:ext cx="4007942" cy="1270001"/>
          </a:xfrm>
          <a:prstGeom prst="rect">
            <a:avLst/>
          </a:prstGeom>
          <a:solidFill>
            <a:srgbClr val="FFFB00">
              <a:alpha val="3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network</a:t>
            </a:r>
          </a:p>
        </p:txBody>
      </p:sp>
      <p:pic>
        <p:nvPicPr>
          <p:cNvPr id="528" name="pasted-movie.png" descr="pasted-movie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2626272" y="4573819"/>
            <a:ext cx="10167435" cy="6441963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529" name="47 communities"/>
          <p:cNvSpPr txBox="1"/>
          <p:nvPr/>
        </p:nvSpPr>
        <p:spPr>
          <a:xfrm>
            <a:off x="4144912" y="7369561"/>
            <a:ext cx="10466885" cy="2840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 algn="ctr">
              <a:lnSpc>
                <a:spcPct val="80000"/>
              </a:lnSpc>
              <a:spcBef>
                <a:spcPts val="0"/>
              </a:spcBef>
              <a:defRPr sz="9000" b="1" spc="-180"/>
            </a:lvl1pPr>
          </a:lstStyle>
          <a:p>
            <a:r>
              <a:t>47 communities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e-flux data:…"/>
          <p:cNvSpPr txBox="1">
            <a:spLocks noGrp="1"/>
          </p:cNvSpPr>
          <p:nvPr>
            <p:ph type="ctrTitle"/>
          </p:nvPr>
        </p:nvSpPr>
        <p:spPr>
          <a:xfrm>
            <a:off x="614312" y="434774"/>
            <a:ext cx="23155376" cy="4725621"/>
          </a:xfrm>
          <a:prstGeom prst="rect">
            <a:avLst/>
          </a:prstGeom>
        </p:spPr>
        <p:txBody>
          <a:bodyPr anchor="t"/>
          <a:lstStyle/>
          <a:p>
            <a:pPr>
              <a:defRPr sz="15000" spc="-300"/>
            </a:pPr>
            <a:r>
              <a:t>e-flux data:</a:t>
            </a:r>
          </a:p>
          <a:p>
            <a:pPr>
              <a:defRPr sz="15000" spc="-300"/>
            </a:pPr>
            <a:r>
              <a:rPr b="0"/>
              <a:t>overview</a:t>
            </a:r>
          </a:p>
        </p:txBody>
      </p:sp>
      <p:sp>
        <p:nvSpPr>
          <p:cNvPr id="181" name="e-flux data:"/>
          <p:cNvSpPr txBox="1"/>
          <p:nvPr/>
        </p:nvSpPr>
        <p:spPr>
          <a:xfrm>
            <a:off x="614312" y="434774"/>
            <a:ext cx="23155376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pic>
        <p:nvPicPr>
          <p:cNvPr id="182" name="Screenshot 2024-03-28 at 11.02.59.png" descr="Screenshot 2024-03-28 at 11.02.5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312" y="14904516"/>
            <a:ext cx="14198601" cy="85344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183" name="Screenshot 2024-03-28 at 13.53.52.png" descr="Screenshot 2024-03-28 at 13.53.5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332876" y="948821"/>
            <a:ext cx="7830018" cy="1293595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184" name="Screenshot 2024-03-28 at 15.12.59.png" descr="Screenshot 2024-03-28 at 15.12.59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66445" y="-59371"/>
            <a:ext cx="24516890" cy="144697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1" name="Screenshot 2024-03-28 at 08.49.55.png" descr="Screenshot 2024-03-28 at 08.49.55.pn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532" name="alternative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16678773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alternative</a:t>
            </a:r>
          </a:p>
        </p:txBody>
      </p:sp>
      <p:sp>
        <p:nvSpPr>
          <p:cNvPr id="533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grpSp>
        <p:nvGrpSpPr>
          <p:cNvPr id="546" name="Group"/>
          <p:cNvGrpSpPr/>
          <p:nvPr/>
        </p:nvGrpSpPr>
        <p:grpSpPr>
          <a:xfrm>
            <a:off x="4359503" y="4609633"/>
            <a:ext cx="15664995" cy="7079465"/>
            <a:chOff x="0" y="0"/>
            <a:chExt cx="15664994" cy="7079463"/>
          </a:xfrm>
        </p:grpSpPr>
        <p:sp>
          <p:nvSpPr>
            <p:cNvPr id="534" name="artist"/>
            <p:cNvSpPr/>
            <p:nvPr/>
          </p:nvSpPr>
          <p:spPr>
            <a:xfrm>
              <a:off x="7107249" y="-1"/>
              <a:ext cx="8189694" cy="1124750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</a:t>
              </a:r>
            </a:p>
          </p:txBody>
        </p:sp>
        <p:sp>
          <p:nvSpPr>
            <p:cNvPr id="535" name="Rectangle"/>
            <p:cNvSpPr/>
            <p:nvPr/>
          </p:nvSpPr>
          <p:spPr>
            <a:xfrm>
              <a:off x="7107249" y="2132968"/>
              <a:ext cx="8189694" cy="1124749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36" name="Rectangle"/>
            <p:cNvSpPr/>
            <p:nvPr/>
          </p:nvSpPr>
          <p:spPr>
            <a:xfrm>
              <a:off x="7229933" y="2245443"/>
              <a:ext cx="8189694" cy="1124749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37" name="Rectangle"/>
            <p:cNvSpPr/>
            <p:nvPr/>
          </p:nvSpPr>
          <p:spPr>
            <a:xfrm>
              <a:off x="7352617" y="2357917"/>
              <a:ext cx="8189695" cy="112475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538" name="dates"/>
            <p:cNvSpPr/>
            <p:nvPr/>
          </p:nvSpPr>
          <p:spPr>
            <a:xfrm>
              <a:off x="0" y="4490885"/>
              <a:ext cx="5990523" cy="112475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dates</a:t>
              </a:r>
            </a:p>
          </p:txBody>
        </p:sp>
        <p:sp>
          <p:nvSpPr>
            <p:cNvPr id="539" name="institutions"/>
            <p:cNvSpPr/>
            <p:nvPr/>
          </p:nvSpPr>
          <p:spPr>
            <a:xfrm>
              <a:off x="8574886" y="4490885"/>
              <a:ext cx="5990524" cy="112475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institutions</a:t>
              </a:r>
            </a:p>
          </p:txBody>
        </p:sp>
        <p:sp>
          <p:nvSpPr>
            <p:cNvPr id="540" name="types"/>
            <p:cNvSpPr/>
            <p:nvPr/>
          </p:nvSpPr>
          <p:spPr>
            <a:xfrm>
              <a:off x="10614039" y="5954714"/>
              <a:ext cx="3871739" cy="1124750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types</a:t>
              </a:r>
            </a:p>
          </p:txBody>
        </p:sp>
        <p:sp>
          <p:nvSpPr>
            <p:cNvPr id="541" name="e-flux announcements"/>
            <p:cNvSpPr/>
            <p:nvPr/>
          </p:nvSpPr>
          <p:spPr>
            <a:xfrm>
              <a:off x="7475301" y="2470392"/>
              <a:ext cx="8189694" cy="1124750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e-flux announcements</a:t>
              </a:r>
            </a:p>
          </p:txBody>
        </p:sp>
        <p:cxnSp>
          <p:nvCxnSpPr>
            <p:cNvPr id="542" name="Connection Line"/>
            <p:cNvCxnSpPr>
              <a:stCxn id="535" idx="0"/>
              <a:endCxn id="534" idx="0"/>
            </p:cNvCxnSpPr>
            <p:nvPr/>
          </p:nvCxnSpPr>
          <p:spPr>
            <a:xfrm flipV="1">
              <a:off x="11202095" y="562374"/>
              <a:ext cx="1" cy="2132969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543" name="Connection Line"/>
            <p:cNvCxnSpPr>
              <a:stCxn id="539" idx="0"/>
              <a:endCxn id="541" idx="0"/>
            </p:cNvCxnSpPr>
            <p:nvPr/>
          </p:nvCxnSpPr>
          <p:spPr>
            <a:xfrm flipV="1">
              <a:off x="11570148" y="3032767"/>
              <a:ext cx="1" cy="2020494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544" name="Connection Line"/>
            <p:cNvCxnSpPr>
              <a:stCxn id="538" idx="0"/>
              <a:endCxn id="541" idx="0"/>
            </p:cNvCxnSpPr>
            <p:nvPr/>
          </p:nvCxnSpPr>
          <p:spPr>
            <a:xfrm flipV="1">
              <a:off x="2995261" y="3032767"/>
              <a:ext cx="8574888" cy="2020494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545" name="Connection Line"/>
            <p:cNvCxnSpPr>
              <a:stCxn id="540" idx="0"/>
              <a:endCxn id="539" idx="0"/>
            </p:cNvCxnSpPr>
            <p:nvPr/>
          </p:nvCxnSpPr>
          <p:spPr>
            <a:xfrm flipH="1" flipV="1">
              <a:off x="11570148" y="5053260"/>
              <a:ext cx="979761" cy="1463830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</p:grpSp>
      <p:pic>
        <p:nvPicPr>
          <p:cNvPr id="547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9" name="Screenshot 2024-03-28 at 08.49.55.png" descr="Screenshot 2024-03-28 at 08.49.55.pn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550" name="alternative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16678773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alternative</a:t>
            </a:r>
          </a:p>
        </p:txBody>
      </p:sp>
      <p:sp>
        <p:nvSpPr>
          <p:cNvPr id="551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sp>
        <p:nvSpPr>
          <p:cNvPr id="552" name="artists"/>
          <p:cNvSpPr/>
          <p:nvPr/>
        </p:nvSpPr>
        <p:spPr>
          <a:xfrm>
            <a:off x="11466752" y="4609633"/>
            <a:ext cx="8189694" cy="1124750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553" name="Rectangle"/>
          <p:cNvSpPr/>
          <p:nvPr/>
        </p:nvSpPr>
        <p:spPr>
          <a:xfrm>
            <a:off x="11466752" y="6742602"/>
            <a:ext cx="8189694" cy="1124749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54" name="Rectangle"/>
          <p:cNvSpPr/>
          <p:nvPr/>
        </p:nvSpPr>
        <p:spPr>
          <a:xfrm>
            <a:off x="11589436" y="6855076"/>
            <a:ext cx="8189694" cy="1124750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55" name="Rectangle"/>
          <p:cNvSpPr/>
          <p:nvPr/>
        </p:nvSpPr>
        <p:spPr>
          <a:xfrm>
            <a:off x="11712120" y="6967551"/>
            <a:ext cx="8189694" cy="1124750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56" name="date"/>
          <p:cNvSpPr/>
          <p:nvPr/>
        </p:nvSpPr>
        <p:spPr>
          <a:xfrm>
            <a:off x="4359502" y="9100519"/>
            <a:ext cx="5990524" cy="1124750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date</a:t>
            </a:r>
          </a:p>
        </p:txBody>
      </p:sp>
      <p:sp>
        <p:nvSpPr>
          <p:cNvPr id="557" name="institution"/>
          <p:cNvSpPr/>
          <p:nvPr/>
        </p:nvSpPr>
        <p:spPr>
          <a:xfrm>
            <a:off x="12934389" y="9100519"/>
            <a:ext cx="5990524" cy="1124750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institution</a:t>
            </a:r>
          </a:p>
        </p:txBody>
      </p:sp>
      <p:sp>
        <p:nvSpPr>
          <p:cNvPr id="558" name="types"/>
          <p:cNvSpPr/>
          <p:nvPr/>
        </p:nvSpPr>
        <p:spPr>
          <a:xfrm>
            <a:off x="14973541" y="10564348"/>
            <a:ext cx="3871739" cy="1124750"/>
          </a:xfrm>
          <a:prstGeom prst="rect">
            <a:avLst/>
          </a:prstGeom>
          <a:solidFill>
            <a:srgbClr val="000000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types</a:t>
            </a:r>
          </a:p>
        </p:txBody>
      </p:sp>
      <p:sp>
        <p:nvSpPr>
          <p:cNvPr id="559" name="e-flux announcement"/>
          <p:cNvSpPr/>
          <p:nvPr/>
        </p:nvSpPr>
        <p:spPr>
          <a:xfrm>
            <a:off x="11834804" y="7080026"/>
            <a:ext cx="8189694" cy="1124750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e-flux announcement</a:t>
            </a:r>
          </a:p>
        </p:txBody>
      </p:sp>
      <p:cxnSp>
        <p:nvCxnSpPr>
          <p:cNvPr id="560" name="Connection Line"/>
          <p:cNvCxnSpPr>
            <a:stCxn id="553" idx="0"/>
            <a:endCxn id="552" idx="0"/>
          </p:cNvCxnSpPr>
          <p:nvPr/>
        </p:nvCxnSpPr>
        <p:spPr>
          <a:xfrm flipV="1">
            <a:off x="15561598" y="5172008"/>
            <a:ext cx="1" cy="2132969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561" name="Connection Line"/>
          <p:cNvCxnSpPr>
            <a:stCxn id="557" idx="0"/>
            <a:endCxn id="559" idx="0"/>
          </p:cNvCxnSpPr>
          <p:nvPr/>
        </p:nvCxnSpPr>
        <p:spPr>
          <a:xfrm flipV="1">
            <a:off x="15929650" y="7642401"/>
            <a:ext cx="2" cy="202049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562" name="Connection Line"/>
          <p:cNvCxnSpPr>
            <a:stCxn id="556" idx="0"/>
            <a:endCxn id="559" idx="0"/>
          </p:cNvCxnSpPr>
          <p:nvPr/>
        </p:nvCxnSpPr>
        <p:spPr>
          <a:xfrm flipV="1">
            <a:off x="7354764" y="7642401"/>
            <a:ext cx="8574888" cy="202049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563" name="Connection Line"/>
          <p:cNvCxnSpPr>
            <a:stCxn id="558" idx="0"/>
            <a:endCxn id="557" idx="0"/>
          </p:cNvCxnSpPr>
          <p:nvPr/>
        </p:nvCxnSpPr>
        <p:spPr>
          <a:xfrm flipH="1" flipV="1">
            <a:off x="15929650" y="9662894"/>
            <a:ext cx="979761" cy="1463830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pic>
        <p:nvPicPr>
          <p:cNvPr id="564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0" advTm="0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6" name="Screenshot 2024-03-28 at 08.49.55.png" descr="Screenshot 2024-03-28 at 08.49.55.pn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567" name="alternative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16678773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alternative</a:t>
            </a:r>
          </a:p>
        </p:txBody>
      </p:sp>
      <p:sp>
        <p:nvSpPr>
          <p:cNvPr id="568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sp>
        <p:nvSpPr>
          <p:cNvPr id="569" name="artists"/>
          <p:cNvSpPr/>
          <p:nvPr/>
        </p:nvSpPr>
        <p:spPr>
          <a:xfrm>
            <a:off x="11466752" y="4609633"/>
            <a:ext cx="8189694" cy="1124750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570" name="Rectangle"/>
          <p:cNvSpPr/>
          <p:nvPr/>
        </p:nvSpPr>
        <p:spPr>
          <a:xfrm>
            <a:off x="11466752" y="6742602"/>
            <a:ext cx="8189694" cy="1124749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71" name="Rectangle"/>
          <p:cNvSpPr/>
          <p:nvPr/>
        </p:nvSpPr>
        <p:spPr>
          <a:xfrm>
            <a:off x="11589436" y="6855076"/>
            <a:ext cx="8189694" cy="1124750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72" name="Rectangle"/>
          <p:cNvSpPr/>
          <p:nvPr/>
        </p:nvSpPr>
        <p:spPr>
          <a:xfrm>
            <a:off x="11712120" y="6967551"/>
            <a:ext cx="8189694" cy="1124750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573" name="date"/>
          <p:cNvSpPr/>
          <p:nvPr/>
        </p:nvSpPr>
        <p:spPr>
          <a:xfrm>
            <a:off x="4359502" y="9100519"/>
            <a:ext cx="5990524" cy="1124750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date</a:t>
            </a:r>
          </a:p>
        </p:txBody>
      </p:sp>
      <p:sp>
        <p:nvSpPr>
          <p:cNvPr id="574" name="institution"/>
          <p:cNvSpPr/>
          <p:nvPr/>
        </p:nvSpPr>
        <p:spPr>
          <a:xfrm>
            <a:off x="12934389" y="9100519"/>
            <a:ext cx="5990524" cy="1124750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institution</a:t>
            </a:r>
          </a:p>
        </p:txBody>
      </p:sp>
      <p:sp>
        <p:nvSpPr>
          <p:cNvPr id="575" name="type"/>
          <p:cNvSpPr/>
          <p:nvPr/>
        </p:nvSpPr>
        <p:spPr>
          <a:xfrm>
            <a:off x="14973541" y="10564348"/>
            <a:ext cx="3871739" cy="1124750"/>
          </a:xfrm>
          <a:prstGeom prst="rect">
            <a:avLst/>
          </a:prstGeom>
          <a:solidFill>
            <a:srgbClr val="000000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type</a:t>
            </a:r>
          </a:p>
        </p:txBody>
      </p:sp>
      <p:sp>
        <p:nvSpPr>
          <p:cNvPr id="576" name="e-flux announcement"/>
          <p:cNvSpPr/>
          <p:nvPr/>
        </p:nvSpPr>
        <p:spPr>
          <a:xfrm>
            <a:off x="11834804" y="7080026"/>
            <a:ext cx="8189694" cy="1124750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e-flux announcement</a:t>
            </a:r>
          </a:p>
        </p:txBody>
      </p:sp>
      <p:cxnSp>
        <p:nvCxnSpPr>
          <p:cNvPr id="577" name="Connection Line"/>
          <p:cNvCxnSpPr>
            <a:stCxn id="570" idx="0"/>
            <a:endCxn id="569" idx="0"/>
          </p:cNvCxnSpPr>
          <p:nvPr/>
        </p:nvCxnSpPr>
        <p:spPr>
          <a:xfrm flipV="1">
            <a:off x="15561598" y="5172008"/>
            <a:ext cx="1" cy="2132969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578" name="Connection Line"/>
          <p:cNvCxnSpPr>
            <a:stCxn id="574" idx="0"/>
            <a:endCxn id="576" idx="0"/>
          </p:cNvCxnSpPr>
          <p:nvPr/>
        </p:nvCxnSpPr>
        <p:spPr>
          <a:xfrm flipV="1">
            <a:off x="15929650" y="7642401"/>
            <a:ext cx="2" cy="202049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579" name="Connection Line"/>
          <p:cNvCxnSpPr>
            <a:stCxn id="573" idx="0"/>
            <a:endCxn id="576" idx="0"/>
          </p:cNvCxnSpPr>
          <p:nvPr/>
        </p:nvCxnSpPr>
        <p:spPr>
          <a:xfrm flipV="1">
            <a:off x="7354764" y="7642401"/>
            <a:ext cx="8574888" cy="202049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580" name="Connection Line"/>
          <p:cNvCxnSpPr>
            <a:stCxn id="575" idx="0"/>
            <a:endCxn id="574" idx="0"/>
          </p:cNvCxnSpPr>
          <p:nvPr/>
        </p:nvCxnSpPr>
        <p:spPr>
          <a:xfrm flipH="1" flipV="1">
            <a:off x="15929650" y="9662894"/>
            <a:ext cx="979761" cy="1463830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pic>
        <p:nvPicPr>
          <p:cNvPr id="581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84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585" name="alternative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16678773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alternative</a:t>
            </a:r>
          </a:p>
        </p:txBody>
      </p:sp>
      <p:sp>
        <p:nvSpPr>
          <p:cNvPr id="586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sp>
        <p:nvSpPr>
          <p:cNvPr id="587" name="artist trajectories"/>
          <p:cNvSpPr/>
          <p:nvPr/>
        </p:nvSpPr>
        <p:spPr>
          <a:xfrm>
            <a:off x="8042002" y="11907639"/>
            <a:ext cx="8477796" cy="1270001"/>
          </a:xfrm>
          <a:prstGeom prst="rect">
            <a:avLst/>
          </a:prstGeom>
          <a:solidFill>
            <a:srgbClr val="FFFB00">
              <a:alpha val="5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 trajectories</a:t>
            </a:r>
          </a:p>
        </p:txBody>
      </p:sp>
      <p:sp>
        <p:nvSpPr>
          <p:cNvPr id="588" name="institution"/>
          <p:cNvSpPr/>
          <p:nvPr/>
        </p:nvSpPr>
        <p:spPr>
          <a:xfrm>
            <a:off x="9192969" y="5584891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institution</a:t>
            </a:r>
          </a:p>
        </p:txBody>
      </p:sp>
      <p:sp>
        <p:nvSpPr>
          <p:cNvPr id="589" name="type"/>
          <p:cNvSpPr/>
          <p:nvPr/>
        </p:nvSpPr>
        <p:spPr>
          <a:xfrm>
            <a:off x="1768688" y="7543800"/>
            <a:ext cx="4007942" cy="1270000"/>
          </a:xfrm>
          <a:prstGeom prst="rect">
            <a:avLst/>
          </a:prstGeom>
          <a:solidFill>
            <a:srgbClr val="000000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type</a:t>
            </a:r>
          </a:p>
        </p:txBody>
      </p:sp>
      <p:cxnSp>
        <p:nvCxnSpPr>
          <p:cNvPr id="590" name="Connection Line"/>
          <p:cNvCxnSpPr>
            <a:stCxn id="589" idx="0"/>
            <a:endCxn id="588" idx="0"/>
          </p:cNvCxnSpPr>
          <p:nvPr/>
        </p:nvCxnSpPr>
        <p:spPr>
          <a:xfrm flipV="1">
            <a:off x="3772659" y="6219891"/>
            <a:ext cx="8520942" cy="1958909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591" name="Connection Line"/>
          <p:cNvCxnSpPr>
            <a:stCxn id="587" idx="0"/>
            <a:endCxn id="588" idx="0"/>
          </p:cNvCxnSpPr>
          <p:nvPr/>
        </p:nvCxnSpPr>
        <p:spPr>
          <a:xfrm flipV="1">
            <a:off x="12280900" y="6219891"/>
            <a:ext cx="12701" cy="6322749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sp>
        <p:nvSpPr>
          <p:cNvPr id="592" name="date"/>
          <p:cNvSpPr/>
          <p:nvPr/>
        </p:nvSpPr>
        <p:spPr>
          <a:xfrm>
            <a:off x="10324028" y="8746265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date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4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595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596" name="alternative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16678773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alternative</a:t>
            </a:r>
          </a:p>
        </p:txBody>
      </p:sp>
      <p:sp>
        <p:nvSpPr>
          <p:cNvPr id="597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grpSp>
        <p:nvGrpSpPr>
          <p:cNvPr id="604" name="Group"/>
          <p:cNvGrpSpPr/>
          <p:nvPr/>
        </p:nvGrpSpPr>
        <p:grpSpPr>
          <a:xfrm>
            <a:off x="1768689" y="5584891"/>
            <a:ext cx="14756602" cy="7592748"/>
            <a:chOff x="0" y="0"/>
            <a:chExt cx="14756601" cy="7592747"/>
          </a:xfrm>
        </p:grpSpPr>
        <p:sp>
          <p:nvSpPr>
            <p:cNvPr id="598" name="artist trajectories"/>
            <p:cNvSpPr/>
            <p:nvPr/>
          </p:nvSpPr>
          <p:spPr>
            <a:xfrm>
              <a:off x="6273313" y="6322747"/>
              <a:ext cx="8477796" cy="1270001"/>
            </a:xfrm>
            <a:prstGeom prst="rect">
              <a:avLst/>
            </a:prstGeom>
            <a:solidFill>
              <a:srgbClr val="FFFB00">
                <a:alpha val="5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 trajectories</a:t>
              </a:r>
            </a:p>
          </p:txBody>
        </p:sp>
        <p:sp>
          <p:nvSpPr>
            <p:cNvPr id="599" name="institution"/>
            <p:cNvSpPr/>
            <p:nvPr/>
          </p:nvSpPr>
          <p:spPr>
            <a:xfrm>
              <a:off x="7424280" y="0"/>
              <a:ext cx="6201263" cy="1270000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</a:t>
              </a:r>
            </a:p>
          </p:txBody>
        </p:sp>
        <p:sp>
          <p:nvSpPr>
            <p:cNvPr id="600" name="type"/>
            <p:cNvSpPr/>
            <p:nvPr/>
          </p:nvSpPr>
          <p:spPr>
            <a:xfrm>
              <a:off x="0" y="1958908"/>
              <a:ext cx="4007942" cy="1270001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</a:t>
              </a:r>
            </a:p>
          </p:txBody>
        </p:sp>
        <p:cxnSp>
          <p:nvCxnSpPr>
            <p:cNvPr id="601" name="Connection Line"/>
            <p:cNvCxnSpPr>
              <a:stCxn id="600" idx="0"/>
              <a:endCxn id="599" idx="0"/>
            </p:cNvCxnSpPr>
            <p:nvPr/>
          </p:nvCxnSpPr>
          <p:spPr>
            <a:xfrm flipV="1">
              <a:off x="2003970" y="635000"/>
              <a:ext cx="8520942" cy="1958909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602" name="Connection Line"/>
            <p:cNvCxnSpPr>
              <a:stCxn id="598" idx="0"/>
              <a:endCxn id="599" idx="0"/>
            </p:cNvCxnSpPr>
            <p:nvPr/>
          </p:nvCxnSpPr>
          <p:spPr>
            <a:xfrm flipV="1">
              <a:off x="10512211" y="635000"/>
              <a:ext cx="12701" cy="6322748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sp>
          <p:nvSpPr>
            <p:cNvPr id="603" name="date"/>
            <p:cNvSpPr/>
            <p:nvPr/>
          </p:nvSpPr>
          <p:spPr>
            <a:xfrm>
              <a:off x="8555339" y="3161374"/>
              <a:ext cx="6201263" cy="127000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</a:t>
              </a:r>
            </a:p>
          </p:txBody>
        </p:sp>
      </p:grp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6" name="Screenshot 2024-03-28 at 08.49.55.png" descr="Screenshot 2024-03-28 at 08.49.5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3045" y="1540868"/>
            <a:ext cx="14897101" cy="11950701"/>
          </a:xfrm>
          <a:prstGeom prst="rect">
            <a:avLst/>
          </a:prstGeom>
          <a:ln w="12700">
            <a:miter lim="400000"/>
          </a:ln>
        </p:spPr>
      </p:pic>
      <p:sp>
        <p:nvSpPr>
          <p:cNvPr id="607" name="institution…"/>
          <p:cNvSpPr txBox="1"/>
          <p:nvPr/>
        </p:nvSpPr>
        <p:spPr>
          <a:xfrm>
            <a:off x="614312" y="2163793"/>
            <a:ext cx="16678773" cy="60381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>
              <a:lnSpc>
                <a:spcPct val="80000"/>
              </a:lnSpc>
              <a:spcBef>
                <a:spcPts val="0"/>
              </a:spcBef>
              <a:defRPr sz="15000" spc="-300"/>
            </a:pPr>
            <a:r>
              <a:t>institution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15000" spc="-300"/>
            </a:pPr>
            <a:r>
              <a:t>trajectory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15000" spc="-300"/>
            </a:pPr>
            <a:r>
              <a:t>network</a:t>
            </a:r>
          </a:p>
        </p:txBody>
      </p:sp>
      <p:sp>
        <p:nvSpPr>
          <p:cNvPr id="608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pic>
        <p:nvPicPr>
          <p:cNvPr id="609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-5864167" y="56739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10" name="WhatsApp Image 2024-03-28 at 15.33.48.jpeg" descr="WhatsApp Image 2024-03-28 at 15.33.48.jpe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521243" y="5200508"/>
            <a:ext cx="20617513" cy="6698202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611" name="2,700 vertices…"/>
          <p:cNvSpPr txBox="1"/>
          <p:nvPr/>
        </p:nvSpPr>
        <p:spPr>
          <a:xfrm>
            <a:off x="16235312" y="10315961"/>
            <a:ext cx="10466885" cy="2840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defRPr sz="6000" b="1" spc="-119"/>
            </a:pPr>
            <a:endParaRPr/>
          </a:p>
          <a:p>
            <a:pPr algn="ctr">
              <a:lnSpc>
                <a:spcPct val="80000"/>
              </a:lnSpc>
              <a:spcBef>
                <a:spcPts val="0"/>
              </a:spcBef>
              <a:defRPr sz="6000" b="1" spc="-119"/>
            </a:pPr>
            <a:r>
              <a:t>2,700 vertices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sz="6000" b="1" spc="-119"/>
            </a:pPr>
            <a:r>
              <a:t>58,000 edges</a:t>
            </a:r>
          </a:p>
        </p:txBody>
      </p:sp>
      <p:grpSp>
        <p:nvGrpSpPr>
          <p:cNvPr id="618" name="Group"/>
          <p:cNvGrpSpPr/>
          <p:nvPr/>
        </p:nvGrpSpPr>
        <p:grpSpPr>
          <a:xfrm>
            <a:off x="20122534" y="846436"/>
            <a:ext cx="3213797" cy="1649315"/>
            <a:chOff x="0" y="0"/>
            <a:chExt cx="3213795" cy="1649313"/>
          </a:xfrm>
        </p:grpSpPr>
        <p:sp>
          <p:nvSpPr>
            <p:cNvPr id="612" name="artist trajectories"/>
            <p:cNvSpPr/>
            <p:nvPr/>
          </p:nvSpPr>
          <p:spPr>
            <a:xfrm>
              <a:off x="1366245" y="1373441"/>
              <a:ext cx="1846355" cy="275873"/>
            </a:xfrm>
            <a:prstGeom prst="rect">
              <a:avLst/>
            </a:prstGeom>
            <a:solidFill>
              <a:srgbClr val="FFFB00">
                <a:alpha val="5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 trajectories</a:t>
              </a:r>
            </a:p>
          </p:txBody>
        </p:sp>
        <p:sp>
          <p:nvSpPr>
            <p:cNvPr id="613" name="institution"/>
            <p:cNvSpPr/>
            <p:nvPr/>
          </p:nvSpPr>
          <p:spPr>
            <a:xfrm>
              <a:off x="1616911" y="-1"/>
              <a:ext cx="1350555" cy="275874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</a:t>
              </a:r>
            </a:p>
          </p:txBody>
        </p:sp>
        <p:sp>
          <p:nvSpPr>
            <p:cNvPr id="614" name="type"/>
            <p:cNvSpPr/>
            <p:nvPr/>
          </p:nvSpPr>
          <p:spPr>
            <a:xfrm>
              <a:off x="0" y="425518"/>
              <a:ext cx="872878" cy="275873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</a:t>
              </a:r>
            </a:p>
          </p:txBody>
        </p:sp>
        <p:cxnSp>
          <p:nvCxnSpPr>
            <p:cNvPr id="615" name="Connection Line"/>
            <p:cNvCxnSpPr>
              <a:stCxn id="614" idx="0"/>
              <a:endCxn id="613" idx="0"/>
            </p:cNvCxnSpPr>
            <p:nvPr/>
          </p:nvCxnSpPr>
          <p:spPr>
            <a:xfrm flipV="1">
              <a:off x="436438" y="137936"/>
              <a:ext cx="1855751" cy="425519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616" name="Connection Line"/>
            <p:cNvCxnSpPr>
              <a:stCxn id="612" idx="0"/>
              <a:endCxn id="613" idx="0"/>
            </p:cNvCxnSpPr>
            <p:nvPr/>
          </p:nvCxnSpPr>
          <p:spPr>
            <a:xfrm flipV="1">
              <a:off x="2289422" y="137936"/>
              <a:ext cx="2767" cy="1373442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sp>
          <p:nvSpPr>
            <p:cNvPr id="617" name="date"/>
            <p:cNvSpPr/>
            <p:nvPr/>
          </p:nvSpPr>
          <p:spPr>
            <a:xfrm>
              <a:off x="1863241" y="686720"/>
              <a:ext cx="1350555" cy="275873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0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621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622" name="scrapping…"/>
          <p:cNvSpPr txBox="1">
            <a:spLocks noGrp="1"/>
          </p:cNvSpPr>
          <p:nvPr>
            <p:ph type="ctrTitle"/>
          </p:nvPr>
        </p:nvSpPr>
        <p:spPr>
          <a:xfrm>
            <a:off x="8763116" y="109009"/>
            <a:ext cx="17225917" cy="4843960"/>
          </a:xfrm>
          <a:prstGeom prst="rect">
            <a:avLst/>
          </a:prstGeom>
        </p:spPr>
        <p:txBody>
          <a:bodyPr/>
          <a:lstStyle/>
          <a:p>
            <a:pPr>
              <a:defRPr sz="15000" spc="-300"/>
            </a:pPr>
            <a:r>
              <a:t>scrapping</a:t>
            </a:r>
          </a:p>
          <a:p>
            <a:pPr>
              <a:defRPr sz="15000" spc="-300"/>
            </a:pPr>
            <a:r>
              <a:t>e-flux:</a:t>
            </a:r>
          </a:p>
        </p:txBody>
      </p:sp>
      <p:sp>
        <p:nvSpPr>
          <p:cNvPr id="623" name="Mihaly Hanics, Artem Timonov, Sebastian Štros | Data Collection Methods | MSc SDS | CEU 2023–24"/>
          <p:cNvSpPr txBox="1"/>
          <p:nvPr/>
        </p:nvSpPr>
        <p:spPr>
          <a:xfrm>
            <a:off x="587841" y="12736198"/>
            <a:ext cx="20601156" cy="6218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3000" b="1" spc="-59"/>
            </a:lvl1pPr>
          </a:lstStyle>
          <a:p>
            <a:r>
              <a:t>Mihaly Hanics, Artem Timonov, Sebastian Štros | Data Collection Methods | MSc SDS | CEU 2023–24</a:t>
            </a:r>
          </a:p>
        </p:txBody>
      </p:sp>
      <p:sp>
        <p:nvSpPr>
          <p:cNvPr id="624" name="contemporary art…"/>
          <p:cNvSpPr txBox="1"/>
          <p:nvPr/>
        </p:nvSpPr>
        <p:spPr>
          <a:xfrm>
            <a:off x="2669160" y="5698704"/>
            <a:ext cx="17225917" cy="484396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b">
            <a:normAutofit/>
          </a:bodyPr>
          <a:lstStyle/>
          <a:p>
            <a:pPr algn="ctr">
              <a:lnSpc>
                <a:spcPct val="80000"/>
              </a:lnSpc>
              <a:spcBef>
                <a:spcPts val="0"/>
              </a:spcBef>
              <a:defRPr sz="9000" spc="-180"/>
            </a:pPr>
            <a:r>
              <a:t>contemporary art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sz="9000" spc="-180"/>
            </a:pPr>
            <a:r>
              <a:t>events over the</a:t>
            </a:r>
          </a:p>
          <a:p>
            <a:pPr algn="ctr">
              <a:lnSpc>
                <a:spcPct val="80000"/>
              </a:lnSpc>
              <a:spcBef>
                <a:spcPts val="0"/>
              </a:spcBef>
              <a:defRPr sz="9000" spc="-180"/>
            </a:pPr>
            <a:r>
              <a:t>last twenty years</a:t>
            </a:r>
          </a:p>
        </p:txBody>
      </p:sp>
      <p:pic>
        <p:nvPicPr>
          <p:cNvPr id="625" name="Screenshot 2024-03-28 at 15.12.59.png" descr="Screenshot 2024-03-28 at 15.12.5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66445" y="-17940971"/>
            <a:ext cx="24516890" cy="144697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e-flux data:…"/>
          <p:cNvSpPr txBox="1">
            <a:spLocks noGrp="1"/>
          </p:cNvSpPr>
          <p:nvPr>
            <p:ph type="ctrTitle"/>
          </p:nvPr>
        </p:nvSpPr>
        <p:spPr>
          <a:xfrm>
            <a:off x="614312" y="434774"/>
            <a:ext cx="23155376" cy="4725621"/>
          </a:xfrm>
          <a:prstGeom prst="rect">
            <a:avLst/>
          </a:prstGeom>
        </p:spPr>
        <p:txBody>
          <a:bodyPr anchor="t"/>
          <a:lstStyle/>
          <a:p>
            <a:pPr>
              <a:defRPr sz="15000" spc="-300"/>
            </a:pPr>
            <a:r>
              <a:t>e-flux data:</a:t>
            </a:r>
          </a:p>
          <a:p>
            <a:pPr>
              <a:defRPr sz="15000" spc="-300"/>
            </a:pPr>
            <a:r>
              <a:rPr b="0"/>
              <a:t>overview</a:t>
            </a:r>
          </a:p>
        </p:txBody>
      </p:sp>
      <p:pic>
        <p:nvPicPr>
          <p:cNvPr id="189" name="Screenshot 2024-03-28 at 11.02.59.png" descr="Screenshot 2024-03-28 at 11.02.5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429" y="4740038"/>
            <a:ext cx="14198601" cy="85344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190" name="Screenshot 2024-03-28 at 13.53.52.png" descr="Screenshot 2024-03-28 at 13.53.5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27676" y="390021"/>
            <a:ext cx="7830018" cy="1293595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191" name="e-flux data:"/>
          <p:cNvSpPr txBox="1"/>
          <p:nvPr/>
        </p:nvSpPr>
        <p:spPr>
          <a:xfrm>
            <a:off x="614312" y="434774"/>
            <a:ext cx="23155376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pic>
        <p:nvPicPr>
          <p:cNvPr id="192" name="Screenshot 2024-03-28 at 15.12.59.png" descr="Screenshot 2024-03-28 at 15.12.59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66445" y="16603029"/>
            <a:ext cx="24516890" cy="1446974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Screenshot 2024-03-28 at 08.49.55.png" descr="Screenshot 2024-03-28 at 08.49.55.pn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sp>
        <p:nvSpPr>
          <p:cNvPr id="196" name="e-flux data:…"/>
          <p:cNvSpPr txBox="1">
            <a:spLocks noGrp="1"/>
          </p:cNvSpPr>
          <p:nvPr>
            <p:ph type="ctrTitle"/>
          </p:nvPr>
        </p:nvSpPr>
        <p:spPr>
          <a:xfrm>
            <a:off x="614312" y="434774"/>
            <a:ext cx="23155376" cy="4725621"/>
          </a:xfrm>
          <a:prstGeom prst="rect">
            <a:avLst/>
          </a:prstGeom>
        </p:spPr>
        <p:txBody>
          <a:bodyPr anchor="t"/>
          <a:lstStyle/>
          <a:p>
            <a:pPr>
              <a:defRPr sz="15000" spc="-300"/>
            </a:pPr>
            <a:r>
              <a:rPr dirty="0"/>
              <a:t>e-flux data:</a:t>
            </a:r>
          </a:p>
          <a:p>
            <a:pPr>
              <a:defRPr sz="15000" spc="-300"/>
            </a:pPr>
            <a:r>
              <a:rPr b="0" dirty="0"/>
              <a:t>structure</a:t>
            </a:r>
          </a:p>
        </p:txBody>
      </p:sp>
      <p:sp>
        <p:nvSpPr>
          <p:cNvPr id="197" name="e-flux announcement"/>
          <p:cNvSpPr/>
          <p:nvPr/>
        </p:nvSpPr>
        <p:spPr>
          <a:xfrm>
            <a:off x="7953102" y="5333616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e-flux announcement</a:t>
            </a:r>
          </a:p>
        </p:txBody>
      </p:sp>
      <p:sp>
        <p:nvSpPr>
          <p:cNvPr id="198" name="Rectangle"/>
          <p:cNvSpPr/>
          <p:nvPr/>
        </p:nvSpPr>
        <p:spPr>
          <a:xfrm>
            <a:off x="7953102" y="7742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99" name="Rectangle"/>
          <p:cNvSpPr/>
          <p:nvPr/>
        </p:nvSpPr>
        <p:spPr>
          <a:xfrm>
            <a:off x="8080102" y="7869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0" name="Rectangle"/>
          <p:cNvSpPr/>
          <p:nvPr/>
        </p:nvSpPr>
        <p:spPr>
          <a:xfrm>
            <a:off x="8207102" y="7996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01" name="artists"/>
          <p:cNvSpPr/>
          <p:nvPr/>
        </p:nvSpPr>
        <p:spPr>
          <a:xfrm>
            <a:off x="8334102" y="8123039"/>
            <a:ext cx="8477796" cy="1270001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202" name="date"/>
          <p:cNvSpPr/>
          <p:nvPr/>
        </p:nvSpPr>
        <p:spPr>
          <a:xfrm>
            <a:off x="570428" y="7869039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date</a:t>
            </a:r>
          </a:p>
        </p:txBody>
      </p:sp>
      <p:sp>
        <p:nvSpPr>
          <p:cNvPr id="203" name="institution"/>
          <p:cNvSpPr/>
          <p:nvPr/>
        </p:nvSpPr>
        <p:spPr>
          <a:xfrm>
            <a:off x="17612309" y="7869039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institution</a:t>
            </a:r>
          </a:p>
        </p:txBody>
      </p:sp>
      <p:sp>
        <p:nvSpPr>
          <p:cNvPr id="204" name="type"/>
          <p:cNvSpPr/>
          <p:nvPr/>
        </p:nvSpPr>
        <p:spPr>
          <a:xfrm>
            <a:off x="19723197" y="9521908"/>
            <a:ext cx="4007942" cy="1270001"/>
          </a:xfrm>
          <a:prstGeom prst="rect">
            <a:avLst/>
          </a:prstGeom>
          <a:solidFill>
            <a:srgbClr val="000000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type</a:t>
            </a:r>
          </a:p>
        </p:txBody>
      </p:sp>
      <p:pic>
        <p:nvPicPr>
          <p:cNvPr id="205" name="Screenshot 2024-03-28 at 11.02.59.png" descr="Screenshot 2024-03-28 at 11.02.5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8995" y="10118964"/>
            <a:ext cx="14198601" cy="85344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06" name="Screenshot 2024-03-28 at 13.53.52.png" descr="Screenshot 2024-03-28 at 13.53.5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18714" y="-10510054"/>
            <a:ext cx="7830019" cy="1293595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07" name="e-flux data:"/>
          <p:cNvSpPr txBox="1"/>
          <p:nvPr/>
        </p:nvSpPr>
        <p:spPr>
          <a:xfrm>
            <a:off x="614312" y="434774"/>
            <a:ext cx="23155376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cxnSp>
        <p:nvCxnSpPr>
          <p:cNvPr id="208" name="Connection Line"/>
          <p:cNvCxnSpPr>
            <a:stCxn id="202" idx="0"/>
            <a:endCxn id="197" idx="0"/>
          </p:cNvCxnSpPr>
          <p:nvPr/>
        </p:nvCxnSpPr>
        <p:spPr>
          <a:xfrm flipV="1">
            <a:off x="3671059" y="5968616"/>
            <a:ext cx="8520941" cy="253542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209" name="Connection Line"/>
          <p:cNvCxnSpPr>
            <a:stCxn id="198" idx="0"/>
            <a:endCxn id="197" idx="0"/>
          </p:cNvCxnSpPr>
          <p:nvPr/>
        </p:nvCxnSpPr>
        <p:spPr>
          <a:xfrm flipV="1">
            <a:off x="12192000" y="5968616"/>
            <a:ext cx="0" cy="240842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210" name="Connection Line"/>
          <p:cNvCxnSpPr>
            <a:stCxn id="203" idx="0"/>
            <a:endCxn id="197" idx="0"/>
          </p:cNvCxnSpPr>
          <p:nvPr/>
        </p:nvCxnSpPr>
        <p:spPr>
          <a:xfrm flipH="1" flipV="1">
            <a:off x="12192000" y="5968616"/>
            <a:ext cx="8520941" cy="253542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211" name="Connection Line"/>
          <p:cNvCxnSpPr>
            <a:stCxn id="204" idx="0"/>
            <a:endCxn id="203" idx="0"/>
          </p:cNvCxnSpPr>
          <p:nvPr/>
        </p:nvCxnSpPr>
        <p:spPr>
          <a:xfrm flipH="1" flipV="1">
            <a:off x="20712940" y="8504039"/>
            <a:ext cx="1014229" cy="1652870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e-flux announcement">
            <a:extLst>
              <a:ext uri="{FF2B5EF4-FFF2-40B4-BE49-F238E27FC236}">
                <a16:creationId xmlns:a16="http://schemas.microsoft.com/office/drawing/2014/main" id="{B82D525E-9193-2CA1-E45D-9491AF761886}"/>
              </a:ext>
            </a:extLst>
          </p:cNvPr>
          <p:cNvSpPr/>
          <p:nvPr/>
        </p:nvSpPr>
        <p:spPr>
          <a:xfrm>
            <a:off x="7953102" y="5333616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e-flux announcement</a:t>
            </a:r>
          </a:p>
        </p:txBody>
      </p:sp>
      <p:sp>
        <p:nvSpPr>
          <p:cNvPr id="10" name="Rectangle">
            <a:extLst>
              <a:ext uri="{FF2B5EF4-FFF2-40B4-BE49-F238E27FC236}">
                <a16:creationId xmlns:a16="http://schemas.microsoft.com/office/drawing/2014/main" id="{92B59CFB-6649-DE06-602F-A7160A3E5207}"/>
              </a:ext>
            </a:extLst>
          </p:cNvPr>
          <p:cNvSpPr/>
          <p:nvPr/>
        </p:nvSpPr>
        <p:spPr>
          <a:xfrm>
            <a:off x="7953102" y="7742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1" name="Rectangle">
            <a:extLst>
              <a:ext uri="{FF2B5EF4-FFF2-40B4-BE49-F238E27FC236}">
                <a16:creationId xmlns:a16="http://schemas.microsoft.com/office/drawing/2014/main" id="{1717B56B-1AF6-D071-A0EA-DD0C8031AB0F}"/>
              </a:ext>
            </a:extLst>
          </p:cNvPr>
          <p:cNvSpPr/>
          <p:nvPr/>
        </p:nvSpPr>
        <p:spPr>
          <a:xfrm>
            <a:off x="8080102" y="7869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2" name="Rectangle">
            <a:extLst>
              <a:ext uri="{FF2B5EF4-FFF2-40B4-BE49-F238E27FC236}">
                <a16:creationId xmlns:a16="http://schemas.microsoft.com/office/drawing/2014/main" id="{D5412A8C-B73F-5606-A63F-4ED920119AED}"/>
              </a:ext>
            </a:extLst>
          </p:cNvPr>
          <p:cNvSpPr/>
          <p:nvPr/>
        </p:nvSpPr>
        <p:spPr>
          <a:xfrm>
            <a:off x="8207102" y="7996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13" name="artists">
            <a:extLst>
              <a:ext uri="{FF2B5EF4-FFF2-40B4-BE49-F238E27FC236}">
                <a16:creationId xmlns:a16="http://schemas.microsoft.com/office/drawing/2014/main" id="{3C029D1A-1FF1-B446-D40A-28E09DE80C3C}"/>
              </a:ext>
            </a:extLst>
          </p:cNvPr>
          <p:cNvSpPr/>
          <p:nvPr/>
        </p:nvSpPr>
        <p:spPr>
          <a:xfrm>
            <a:off x="8334102" y="8123039"/>
            <a:ext cx="8477796" cy="1270001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sp>
        <p:nvSpPr>
          <p:cNvPr id="14" name="date">
            <a:extLst>
              <a:ext uri="{FF2B5EF4-FFF2-40B4-BE49-F238E27FC236}">
                <a16:creationId xmlns:a16="http://schemas.microsoft.com/office/drawing/2014/main" id="{360DC1B7-8A66-F819-054C-36515F3DEC62}"/>
              </a:ext>
            </a:extLst>
          </p:cNvPr>
          <p:cNvSpPr/>
          <p:nvPr/>
        </p:nvSpPr>
        <p:spPr>
          <a:xfrm>
            <a:off x="570428" y="7869039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date</a:t>
            </a:r>
          </a:p>
        </p:txBody>
      </p:sp>
      <p:sp>
        <p:nvSpPr>
          <p:cNvPr id="15" name="institution">
            <a:extLst>
              <a:ext uri="{FF2B5EF4-FFF2-40B4-BE49-F238E27FC236}">
                <a16:creationId xmlns:a16="http://schemas.microsoft.com/office/drawing/2014/main" id="{C16D6748-721D-5E80-956E-A837F274BA74}"/>
              </a:ext>
            </a:extLst>
          </p:cNvPr>
          <p:cNvSpPr/>
          <p:nvPr/>
        </p:nvSpPr>
        <p:spPr>
          <a:xfrm>
            <a:off x="17612309" y="7869039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institution</a:t>
            </a:r>
          </a:p>
        </p:txBody>
      </p:sp>
      <p:sp>
        <p:nvSpPr>
          <p:cNvPr id="16" name="type">
            <a:extLst>
              <a:ext uri="{FF2B5EF4-FFF2-40B4-BE49-F238E27FC236}">
                <a16:creationId xmlns:a16="http://schemas.microsoft.com/office/drawing/2014/main" id="{D034080D-7EC1-75B7-D2AA-EA7206390A2B}"/>
              </a:ext>
            </a:extLst>
          </p:cNvPr>
          <p:cNvSpPr/>
          <p:nvPr/>
        </p:nvSpPr>
        <p:spPr>
          <a:xfrm>
            <a:off x="19723197" y="9521908"/>
            <a:ext cx="4007942" cy="1270001"/>
          </a:xfrm>
          <a:prstGeom prst="rect">
            <a:avLst/>
          </a:prstGeom>
          <a:solidFill>
            <a:srgbClr val="000000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type</a:t>
            </a:r>
          </a:p>
        </p:txBody>
      </p:sp>
      <p:cxnSp>
        <p:nvCxnSpPr>
          <p:cNvPr id="20" name="Connection Line">
            <a:extLst>
              <a:ext uri="{FF2B5EF4-FFF2-40B4-BE49-F238E27FC236}">
                <a16:creationId xmlns:a16="http://schemas.microsoft.com/office/drawing/2014/main" id="{8F001CE8-BD9C-6E16-1B98-BE678A27AE37}"/>
              </a:ext>
            </a:extLst>
          </p:cNvPr>
          <p:cNvCxnSpPr>
            <a:cxnSpLocks/>
            <a:stCxn id="14" idx="0"/>
            <a:endCxn id="9" idx="2"/>
          </p:cNvCxnSpPr>
          <p:nvPr/>
        </p:nvCxnSpPr>
        <p:spPr>
          <a:xfrm flipV="1">
            <a:off x="3671060" y="6603617"/>
            <a:ext cx="8520940" cy="1265422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21" name="Connection Line">
            <a:extLst>
              <a:ext uri="{FF2B5EF4-FFF2-40B4-BE49-F238E27FC236}">
                <a16:creationId xmlns:a16="http://schemas.microsoft.com/office/drawing/2014/main" id="{EF9D747E-B054-765D-F3AC-DA2F339B28DC}"/>
              </a:ext>
            </a:extLst>
          </p:cNvPr>
          <p:cNvCxnSpPr>
            <a:cxnSpLocks/>
            <a:stCxn id="10" idx="0"/>
            <a:endCxn id="9" idx="2"/>
          </p:cNvCxnSpPr>
          <p:nvPr/>
        </p:nvCxnSpPr>
        <p:spPr>
          <a:xfrm flipV="1">
            <a:off x="12192000" y="6603617"/>
            <a:ext cx="0" cy="1138422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22" name="Connection Line">
            <a:extLst>
              <a:ext uri="{FF2B5EF4-FFF2-40B4-BE49-F238E27FC236}">
                <a16:creationId xmlns:a16="http://schemas.microsoft.com/office/drawing/2014/main" id="{94BFC19B-0A80-ABE6-B454-A0D3475A9BD4}"/>
              </a:ext>
            </a:extLst>
          </p:cNvPr>
          <p:cNvCxnSpPr>
            <a:cxnSpLocks/>
            <a:stCxn id="15" idx="0"/>
            <a:endCxn id="9" idx="2"/>
          </p:cNvCxnSpPr>
          <p:nvPr/>
        </p:nvCxnSpPr>
        <p:spPr>
          <a:xfrm flipH="1" flipV="1">
            <a:off x="12192000" y="6603617"/>
            <a:ext cx="8520941" cy="1265422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23" name="Connection Line">
            <a:extLst>
              <a:ext uri="{FF2B5EF4-FFF2-40B4-BE49-F238E27FC236}">
                <a16:creationId xmlns:a16="http://schemas.microsoft.com/office/drawing/2014/main" id="{00D6B94D-BD1F-B8A5-F699-CF6598ADE884}"/>
              </a:ext>
            </a:extLst>
          </p:cNvPr>
          <p:cNvCxnSpPr>
            <a:cxnSpLocks/>
            <a:stCxn id="16" idx="0"/>
          </p:cNvCxnSpPr>
          <p:nvPr/>
        </p:nvCxnSpPr>
        <p:spPr>
          <a:xfrm flipH="1" flipV="1">
            <a:off x="20712941" y="9139040"/>
            <a:ext cx="1014227" cy="382868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</p:spTree>
    <p:extLst>
      <p:ext uri="{BB962C8B-B14F-4D97-AF65-F5344CB8AC3E}">
        <p14:creationId xmlns:p14="http://schemas.microsoft.com/office/powerpoint/2010/main" val="59735070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artists"/>
          <p:cNvSpPr/>
          <p:nvPr/>
        </p:nvSpPr>
        <p:spPr>
          <a:xfrm>
            <a:off x="7953102" y="5333616"/>
            <a:ext cx="8477796" cy="1270001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artists</a:t>
            </a:r>
          </a:p>
        </p:txBody>
      </p:sp>
      <p:pic>
        <p:nvPicPr>
          <p:cNvPr id="214" name="Screenshot 2024-03-28 at 08.49.55.png" descr="Screenshot 2024-03-28 at 08.49.55.pn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5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216" name="approach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23155376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approach</a:t>
            </a:r>
          </a:p>
        </p:txBody>
      </p:sp>
      <p:sp>
        <p:nvSpPr>
          <p:cNvPr id="217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sp>
        <p:nvSpPr>
          <p:cNvPr id="218" name="Rectangle"/>
          <p:cNvSpPr/>
          <p:nvPr/>
        </p:nvSpPr>
        <p:spPr>
          <a:xfrm>
            <a:off x="7953102" y="7742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19" name="Rectangle"/>
          <p:cNvSpPr/>
          <p:nvPr/>
        </p:nvSpPr>
        <p:spPr>
          <a:xfrm>
            <a:off x="8080102" y="7869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0" name="Rectangle"/>
          <p:cNvSpPr/>
          <p:nvPr/>
        </p:nvSpPr>
        <p:spPr>
          <a:xfrm>
            <a:off x="8207102" y="7996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21" name="date"/>
          <p:cNvSpPr/>
          <p:nvPr/>
        </p:nvSpPr>
        <p:spPr>
          <a:xfrm>
            <a:off x="595828" y="10404461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date</a:t>
            </a:r>
          </a:p>
        </p:txBody>
      </p:sp>
      <p:sp>
        <p:nvSpPr>
          <p:cNvPr id="222" name="institution"/>
          <p:cNvSpPr/>
          <p:nvPr/>
        </p:nvSpPr>
        <p:spPr>
          <a:xfrm>
            <a:off x="9472369" y="10404461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institution</a:t>
            </a:r>
          </a:p>
        </p:txBody>
      </p:sp>
      <p:sp>
        <p:nvSpPr>
          <p:cNvPr id="223" name="type"/>
          <p:cNvSpPr/>
          <p:nvPr/>
        </p:nvSpPr>
        <p:spPr>
          <a:xfrm>
            <a:off x="11583257" y="12057330"/>
            <a:ext cx="4007942" cy="1270001"/>
          </a:xfrm>
          <a:prstGeom prst="rect">
            <a:avLst/>
          </a:prstGeom>
          <a:solidFill>
            <a:srgbClr val="000000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type</a:t>
            </a:r>
          </a:p>
        </p:txBody>
      </p:sp>
      <p:sp>
        <p:nvSpPr>
          <p:cNvPr id="224" name="e-flux announcement"/>
          <p:cNvSpPr/>
          <p:nvPr/>
        </p:nvSpPr>
        <p:spPr>
          <a:xfrm>
            <a:off x="8334102" y="8123039"/>
            <a:ext cx="8477796" cy="1270001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e-flux announcement</a:t>
            </a:r>
          </a:p>
        </p:txBody>
      </p:sp>
      <p:pic>
        <p:nvPicPr>
          <p:cNvPr id="225" name="Screenshot 2024-03-28 at 11.02.59.png" descr="Screenshot 2024-03-28 at 11.02.5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429" y="21910439"/>
            <a:ext cx="14198601" cy="853440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26" name="Screenshot 2024-03-28 at 13.53.52.png" descr="Screenshot 2024-03-28 at 13.53.5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27676" y="-17034378"/>
            <a:ext cx="7830018" cy="12935957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artist"/>
          <p:cNvSpPr/>
          <p:nvPr/>
        </p:nvSpPr>
        <p:spPr>
          <a:xfrm>
            <a:off x="7953102" y="5333616"/>
            <a:ext cx="8477796" cy="1270001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</a:t>
            </a:r>
          </a:p>
        </p:txBody>
      </p:sp>
      <p:pic>
        <p:nvPicPr>
          <p:cNvPr id="229" name="Screenshot 2024-03-28 at 08.49.55.png" descr="Screenshot 2024-03-28 at 08.49.55.pn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30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31" name="Screenshot 2024-03-28 at 14.12.19.png" descr="Screenshot 2024-03-28 at 14.12.1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11565" y="10474672"/>
            <a:ext cx="6252063" cy="834744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32" name="approach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23155376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approach</a:t>
            </a:r>
          </a:p>
        </p:txBody>
      </p:sp>
      <p:sp>
        <p:nvSpPr>
          <p:cNvPr id="233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sp>
        <p:nvSpPr>
          <p:cNvPr id="234" name="Rectangle"/>
          <p:cNvSpPr/>
          <p:nvPr/>
        </p:nvSpPr>
        <p:spPr>
          <a:xfrm>
            <a:off x="7953102" y="7742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5" name="Rectangle"/>
          <p:cNvSpPr/>
          <p:nvPr/>
        </p:nvSpPr>
        <p:spPr>
          <a:xfrm>
            <a:off x="8080102" y="7869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6" name="Rectangle"/>
          <p:cNvSpPr/>
          <p:nvPr/>
        </p:nvSpPr>
        <p:spPr>
          <a:xfrm>
            <a:off x="8207102" y="7996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37" name="dates"/>
          <p:cNvSpPr/>
          <p:nvPr/>
        </p:nvSpPr>
        <p:spPr>
          <a:xfrm>
            <a:off x="595828" y="10404461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dates</a:t>
            </a:r>
          </a:p>
        </p:txBody>
      </p:sp>
      <p:sp>
        <p:nvSpPr>
          <p:cNvPr id="238" name="institutions"/>
          <p:cNvSpPr/>
          <p:nvPr/>
        </p:nvSpPr>
        <p:spPr>
          <a:xfrm>
            <a:off x="9472369" y="10404461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institutions</a:t>
            </a:r>
          </a:p>
        </p:txBody>
      </p:sp>
      <p:sp>
        <p:nvSpPr>
          <p:cNvPr id="239" name="types"/>
          <p:cNvSpPr/>
          <p:nvPr/>
        </p:nvSpPr>
        <p:spPr>
          <a:xfrm>
            <a:off x="11583257" y="12057330"/>
            <a:ext cx="4007942" cy="1270001"/>
          </a:xfrm>
          <a:prstGeom prst="rect">
            <a:avLst/>
          </a:prstGeom>
          <a:solidFill>
            <a:srgbClr val="000000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types</a:t>
            </a:r>
          </a:p>
        </p:txBody>
      </p:sp>
      <p:sp>
        <p:nvSpPr>
          <p:cNvPr id="240" name="e-flux announcements"/>
          <p:cNvSpPr/>
          <p:nvPr/>
        </p:nvSpPr>
        <p:spPr>
          <a:xfrm>
            <a:off x="8334102" y="8123039"/>
            <a:ext cx="8477796" cy="1270001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e-flux announcements</a:t>
            </a:r>
          </a:p>
        </p:txBody>
      </p:sp>
      <p:pic>
        <p:nvPicPr>
          <p:cNvPr id="241" name="Screenshot 2024-03-28 at 14.27.22.png" descr="Screenshot 2024-03-28 at 14.27.2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196283" y="-5080908"/>
            <a:ext cx="4542167" cy="205683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42" name="Screenshot 2024-03-28 at 14.28.16.png" descr="Screenshot 2024-03-28 at 14.28.16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782096" y="-2472233"/>
            <a:ext cx="13716001" cy="1174819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44" name="Connection Line"/>
          <p:cNvSpPr/>
          <p:nvPr/>
        </p:nvSpPr>
        <p:spPr>
          <a:xfrm>
            <a:off x="21738541" y="-4372942"/>
            <a:ext cx="2376175" cy="19007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70" h="19725" extrusionOk="0">
                <a:moveTo>
                  <a:pt x="5991" y="19725"/>
                </a:moveTo>
                <a:cubicBezTo>
                  <a:pt x="21600" y="4543"/>
                  <a:pt x="19603" y="-1875"/>
                  <a:pt x="0" y="470"/>
                </a:cubicBezTo>
              </a:path>
            </a:pathLst>
          </a:custGeom>
          <a:ln w="63500">
            <a:solidFill>
              <a:srgbClr val="000000"/>
            </a:solidFill>
            <a:custDash>
              <a:ds d="200000" sp="200000"/>
            </a:custDash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 advClick="0" advTm="0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artist"/>
          <p:cNvSpPr/>
          <p:nvPr/>
        </p:nvSpPr>
        <p:spPr>
          <a:xfrm>
            <a:off x="7953102" y="5333616"/>
            <a:ext cx="8477796" cy="1270001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artist</a:t>
            </a:r>
          </a:p>
        </p:txBody>
      </p:sp>
      <p:pic>
        <p:nvPicPr>
          <p:cNvPr id="247" name="Screenshot 2024-03-28 at 08.49.55.png" descr="Screenshot 2024-03-28 at 08.49.55.pn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48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49" name="Screenshot 2024-03-28 at 14.12.19.png" descr="Screenshot 2024-03-28 at 14.12.1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29709" y="5044168"/>
            <a:ext cx="6252064" cy="834744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50" name="approach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23155376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approach</a:t>
            </a:r>
          </a:p>
        </p:txBody>
      </p:sp>
      <p:sp>
        <p:nvSpPr>
          <p:cNvPr id="251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sp>
        <p:nvSpPr>
          <p:cNvPr id="252" name="Rectangle"/>
          <p:cNvSpPr/>
          <p:nvPr/>
        </p:nvSpPr>
        <p:spPr>
          <a:xfrm>
            <a:off x="7953102" y="7742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3" name="Rectangle"/>
          <p:cNvSpPr/>
          <p:nvPr/>
        </p:nvSpPr>
        <p:spPr>
          <a:xfrm>
            <a:off x="8080102" y="7869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4" name="Rectangle"/>
          <p:cNvSpPr/>
          <p:nvPr/>
        </p:nvSpPr>
        <p:spPr>
          <a:xfrm>
            <a:off x="8207102" y="7996039"/>
            <a:ext cx="8477796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</p:spPr>
        <p:txBody>
          <a:bodyPr lIns="50800" tIns="50800" rIns="50800" bIns="50800" anchor="ctr"/>
          <a:lstStyle/>
          <a:p>
            <a: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  <a:endParaRPr/>
          </a:p>
        </p:txBody>
      </p:sp>
      <p:sp>
        <p:nvSpPr>
          <p:cNvPr id="255" name="dates"/>
          <p:cNvSpPr/>
          <p:nvPr/>
        </p:nvSpPr>
        <p:spPr>
          <a:xfrm>
            <a:off x="595828" y="10404461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dates</a:t>
            </a:r>
          </a:p>
        </p:txBody>
      </p:sp>
      <p:sp>
        <p:nvSpPr>
          <p:cNvPr id="256" name="institutions"/>
          <p:cNvSpPr/>
          <p:nvPr/>
        </p:nvSpPr>
        <p:spPr>
          <a:xfrm>
            <a:off x="9472369" y="10404461"/>
            <a:ext cx="6201263" cy="1270001"/>
          </a:xfrm>
          <a:prstGeom prst="rect">
            <a:avLst/>
          </a:prstGeom>
          <a:solidFill>
            <a:srgbClr val="FFFFFF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institutions</a:t>
            </a:r>
          </a:p>
        </p:txBody>
      </p:sp>
      <p:sp>
        <p:nvSpPr>
          <p:cNvPr id="257" name="types"/>
          <p:cNvSpPr/>
          <p:nvPr/>
        </p:nvSpPr>
        <p:spPr>
          <a:xfrm>
            <a:off x="11583257" y="12057330"/>
            <a:ext cx="4007942" cy="1270001"/>
          </a:xfrm>
          <a:prstGeom prst="rect">
            <a:avLst/>
          </a:prstGeom>
          <a:solidFill>
            <a:srgbClr val="000000">
              <a:alpha val="20000"/>
            </a:srgbClr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types</a:t>
            </a:r>
          </a:p>
        </p:txBody>
      </p:sp>
      <p:sp>
        <p:nvSpPr>
          <p:cNvPr id="258" name="e-flux announcements"/>
          <p:cNvSpPr/>
          <p:nvPr/>
        </p:nvSpPr>
        <p:spPr>
          <a:xfrm>
            <a:off x="8334102" y="8123039"/>
            <a:ext cx="8477796" cy="1270001"/>
          </a:xfrm>
          <a:prstGeom prst="rect">
            <a:avLst/>
          </a:prstGeom>
          <a:solidFill>
            <a:srgbClr val="FFFFFF"/>
          </a:solidFill>
          <a:ln w="50800">
            <a:solidFill>
              <a:srgbClr val="000000"/>
            </a:solidFill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/>
          <a:lstStyle>
            <a:lvl1pPr algn="ctr" defTabSz="825500">
              <a:lnSpc>
                <a:spcPct val="100000"/>
              </a:lnSpc>
              <a:spcBef>
                <a:spcPts val="0"/>
              </a:spcBef>
              <a:defRPr sz="60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t>e-flux announcements</a:t>
            </a:r>
          </a:p>
        </p:txBody>
      </p:sp>
      <p:cxnSp>
        <p:nvCxnSpPr>
          <p:cNvPr id="259" name="Connection Line"/>
          <p:cNvCxnSpPr>
            <a:stCxn id="252" idx="0"/>
            <a:endCxn id="246" idx="0"/>
          </p:cNvCxnSpPr>
          <p:nvPr/>
        </p:nvCxnSpPr>
        <p:spPr>
          <a:xfrm flipV="1">
            <a:off x="12192000" y="5968616"/>
            <a:ext cx="0" cy="2408424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260" name="Connection Line"/>
          <p:cNvCxnSpPr>
            <a:stCxn id="256" idx="0"/>
            <a:endCxn id="258" idx="0"/>
          </p:cNvCxnSpPr>
          <p:nvPr/>
        </p:nvCxnSpPr>
        <p:spPr>
          <a:xfrm flipH="1" flipV="1">
            <a:off x="12573000" y="8758039"/>
            <a:ext cx="1" cy="2281423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261" name="Connection Line"/>
          <p:cNvCxnSpPr>
            <a:stCxn id="255" idx="0"/>
            <a:endCxn id="258" idx="0"/>
          </p:cNvCxnSpPr>
          <p:nvPr/>
        </p:nvCxnSpPr>
        <p:spPr>
          <a:xfrm flipV="1">
            <a:off x="3696459" y="8758039"/>
            <a:ext cx="8876541" cy="2281423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cxnSp>
        <p:nvCxnSpPr>
          <p:cNvPr id="262" name="Connection Line"/>
          <p:cNvCxnSpPr>
            <a:stCxn id="257" idx="0"/>
            <a:endCxn id="256" idx="0"/>
          </p:cNvCxnSpPr>
          <p:nvPr/>
        </p:nvCxnSpPr>
        <p:spPr>
          <a:xfrm flipH="1" flipV="1">
            <a:off x="12573000" y="11039461"/>
            <a:ext cx="1014228" cy="1652870"/>
          </a:xfrm>
          <a:prstGeom prst="straightConnector1">
            <a:avLst/>
          </a:prstGeom>
          <a:ln w="63500">
            <a:solidFill>
              <a:srgbClr val="000000"/>
            </a:solidFill>
            <a:miter lim="400000"/>
            <a:headEnd type="triangle"/>
          </a:ln>
        </p:spPr>
      </p:cxnSp>
      <p:pic>
        <p:nvPicPr>
          <p:cNvPr id="263" name="Screenshot 2024-03-28 at 14.27.22.png" descr="Screenshot 2024-03-28 at 14.27.2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7672" y="642678"/>
            <a:ext cx="4542167" cy="205683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64" name="Screenshot 2024-03-28 at 14.28.16.png" descr="Screenshot 2024-03-28 at 14.28.16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3485" y="3251353"/>
            <a:ext cx="13716001" cy="1174819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66" name="Connection Line"/>
          <p:cNvSpPr/>
          <p:nvPr/>
        </p:nvSpPr>
        <p:spPr>
          <a:xfrm>
            <a:off x="16699930" y="1350644"/>
            <a:ext cx="2376174" cy="19007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70" h="19725" extrusionOk="0">
                <a:moveTo>
                  <a:pt x="5991" y="19725"/>
                </a:moveTo>
                <a:cubicBezTo>
                  <a:pt x="21600" y="4543"/>
                  <a:pt x="19603" y="-1875"/>
                  <a:pt x="0" y="470"/>
                </a:cubicBezTo>
              </a:path>
            </a:pathLst>
          </a:custGeom>
          <a:ln w="63500">
            <a:solidFill>
              <a:srgbClr val="000000"/>
            </a:solidFill>
            <a:custDash>
              <a:ds d="200000" sp="200000"/>
            </a:custDash>
            <a:miter lim="400000"/>
            <a:head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 xmlns:m="http://schemas.openxmlformats.org/officeDocument/2006/math" xmlns:a14="http://schemas.microsoft.com/office/drawing/2010/main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8" name="Screenshot 2024-03-28 at 08.49.55.png" descr="Screenshot 2024-03-28 at 08.49.55.png"/>
          <p:cNvPicPr>
            <a:picLocks noChangeAspect="1"/>
          </p:cNvPicPr>
          <p:nvPr/>
        </p:nvPicPr>
        <p:blipFill>
          <a:blip r:embed="rId2">
            <a:alphaModFix amt="20000"/>
          </a:blip>
          <a:stretch>
            <a:fillRect/>
          </a:stretch>
        </p:blipFill>
        <p:spPr>
          <a:xfrm rot="21000000">
            <a:off x="-4669162" y="-2503001"/>
            <a:ext cx="17758955" cy="14246527"/>
          </a:xfrm>
          <a:prstGeom prst="rect">
            <a:avLst/>
          </a:prstGeom>
          <a:ln w="12700">
            <a:miter lim="400000"/>
          </a:ln>
        </p:spPr>
      </p:pic>
      <p:pic>
        <p:nvPicPr>
          <p:cNvPr id="269" name="b8c445fc-6e08-4f6c-af65-36dad93068d8.jpg" descr="b8c445fc-6e08-4f6c-af65-36dad93068d8.jpg"/>
          <p:cNvPicPr>
            <a:picLocks noChangeAspect="1"/>
          </p:cNvPicPr>
          <p:nvPr/>
        </p:nvPicPr>
        <p:blipFill>
          <a:blip r:embed="rId3">
            <a:alphaModFix amt="20000"/>
          </a:blip>
          <a:stretch>
            <a:fillRect/>
          </a:stretch>
        </p:blipFill>
        <p:spPr>
          <a:xfrm>
            <a:off x="15344833" y="1076500"/>
            <a:ext cx="13716001" cy="13716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0" name="Screenshot 2024-03-28 at 14.12.19.png" descr="Screenshot 2024-03-28 at 14.12.19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29709" y="5044168"/>
            <a:ext cx="6252064" cy="834744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71" name="request"/>
          <p:cNvSpPr txBox="1">
            <a:spLocks noGrp="1"/>
          </p:cNvSpPr>
          <p:nvPr>
            <p:ph type="ctrTitle"/>
          </p:nvPr>
        </p:nvSpPr>
        <p:spPr>
          <a:xfrm>
            <a:off x="614312" y="2163793"/>
            <a:ext cx="23155376" cy="2472639"/>
          </a:xfrm>
          <a:prstGeom prst="rect">
            <a:avLst/>
          </a:prstGeom>
        </p:spPr>
        <p:txBody>
          <a:bodyPr/>
          <a:lstStyle>
            <a:lvl1pPr>
              <a:defRPr sz="15000" b="0" spc="-300"/>
            </a:lvl1pPr>
          </a:lstStyle>
          <a:p>
            <a:pPr>
              <a:defRPr b="1"/>
            </a:pPr>
            <a:r>
              <a:rPr b="0"/>
              <a:t>request</a:t>
            </a:r>
          </a:p>
        </p:txBody>
      </p:sp>
      <p:sp>
        <p:nvSpPr>
          <p:cNvPr id="272" name="e-flux data:"/>
          <p:cNvSpPr txBox="1"/>
          <p:nvPr/>
        </p:nvSpPr>
        <p:spPr>
          <a:xfrm>
            <a:off x="614312" y="434774"/>
            <a:ext cx="12937327" cy="24726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lnSpc>
                <a:spcPct val="80000"/>
              </a:lnSpc>
              <a:spcBef>
                <a:spcPts val="0"/>
              </a:spcBef>
              <a:defRPr sz="15000" b="1" spc="-300"/>
            </a:lvl1pPr>
          </a:lstStyle>
          <a:p>
            <a:r>
              <a:t>e-flux data:</a:t>
            </a:r>
          </a:p>
        </p:txBody>
      </p:sp>
      <p:grpSp>
        <p:nvGrpSpPr>
          <p:cNvPr id="285" name="Group"/>
          <p:cNvGrpSpPr/>
          <p:nvPr/>
        </p:nvGrpSpPr>
        <p:grpSpPr>
          <a:xfrm>
            <a:off x="595828" y="5333616"/>
            <a:ext cx="16216070" cy="7993715"/>
            <a:chOff x="0" y="0"/>
            <a:chExt cx="16216069" cy="7993713"/>
          </a:xfrm>
        </p:grpSpPr>
        <p:sp>
          <p:nvSpPr>
            <p:cNvPr id="273" name="artist"/>
            <p:cNvSpPr/>
            <p:nvPr/>
          </p:nvSpPr>
          <p:spPr>
            <a:xfrm>
              <a:off x="7357273" y="0"/>
              <a:ext cx="8477797" cy="1270000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artist</a:t>
              </a:r>
            </a:p>
          </p:txBody>
        </p:sp>
        <p:sp>
          <p:nvSpPr>
            <p:cNvPr id="274" name="Rectangle"/>
            <p:cNvSpPr/>
            <p:nvPr/>
          </p:nvSpPr>
          <p:spPr>
            <a:xfrm>
              <a:off x="7357273" y="2408422"/>
              <a:ext cx="8477797" cy="127000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75" name="Rectangle"/>
            <p:cNvSpPr/>
            <p:nvPr/>
          </p:nvSpPr>
          <p:spPr>
            <a:xfrm>
              <a:off x="7484273" y="2535422"/>
              <a:ext cx="8477797" cy="127000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76" name="Rectangle"/>
            <p:cNvSpPr/>
            <p:nvPr/>
          </p:nvSpPr>
          <p:spPr>
            <a:xfrm>
              <a:off x="7611273" y="2662422"/>
              <a:ext cx="8477797" cy="127000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pPr>
              <a:endParaRPr/>
            </a:p>
          </p:txBody>
        </p:sp>
        <p:sp>
          <p:nvSpPr>
            <p:cNvPr id="277" name="dates"/>
            <p:cNvSpPr/>
            <p:nvPr/>
          </p:nvSpPr>
          <p:spPr>
            <a:xfrm>
              <a:off x="0" y="5070844"/>
              <a:ext cx="6201263" cy="127000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dates</a:t>
              </a:r>
            </a:p>
          </p:txBody>
        </p:sp>
        <p:sp>
          <p:nvSpPr>
            <p:cNvPr id="278" name="institutions"/>
            <p:cNvSpPr/>
            <p:nvPr/>
          </p:nvSpPr>
          <p:spPr>
            <a:xfrm>
              <a:off x="8876540" y="5070844"/>
              <a:ext cx="6201263" cy="1270001"/>
            </a:xfrm>
            <a:prstGeom prst="rect">
              <a:avLst/>
            </a:prstGeom>
            <a:solidFill>
              <a:srgbClr val="FFFFFF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institutions</a:t>
              </a:r>
            </a:p>
          </p:txBody>
        </p:sp>
        <p:sp>
          <p:nvSpPr>
            <p:cNvPr id="279" name="types"/>
            <p:cNvSpPr/>
            <p:nvPr/>
          </p:nvSpPr>
          <p:spPr>
            <a:xfrm>
              <a:off x="10987428" y="6723713"/>
              <a:ext cx="4007942" cy="1270001"/>
            </a:xfrm>
            <a:prstGeom prst="rect">
              <a:avLst/>
            </a:prstGeom>
            <a:solidFill>
              <a:srgbClr val="000000">
                <a:alpha val="20000"/>
              </a:srgbClr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types</a:t>
              </a:r>
            </a:p>
          </p:txBody>
        </p:sp>
        <p:sp>
          <p:nvSpPr>
            <p:cNvPr id="280" name="e-flux announcements"/>
            <p:cNvSpPr/>
            <p:nvPr/>
          </p:nvSpPr>
          <p:spPr>
            <a:xfrm>
              <a:off x="7738273" y="2789422"/>
              <a:ext cx="8477797" cy="1270001"/>
            </a:xfrm>
            <a:prstGeom prst="rect">
              <a:avLst/>
            </a:prstGeom>
            <a:solidFill>
              <a:srgbClr val="FFFFFF"/>
            </a:solidFill>
            <a:ln w="50800" cap="flat">
              <a:solidFill>
                <a:srgbClr val="000000"/>
              </a:solidFill>
              <a:prstDash val="solid"/>
              <a:miter lim="400000"/>
            </a:ln>
            <a:effectLst/>
            <a:extLst>
              <a:ext uri="{C572A759-6A51-4108-AA02-DFA0A04FC94B}">
                <ma14:wrappingTextBoxFlag xmlns="" xmlns:m="http://schemas.openxmlformats.org/officeDocument/2006/math" xmlns:a14="http://schemas.microsoft.com/office/drawing/2010/main" xmlns:ma14="http://schemas.microsoft.com/office/mac/drawingml/2011/main" val="1"/>
              </a:ext>
            </a:extLst>
          </p:spPr>
          <p:txBody>
            <a:bodyPr wrap="square" lIns="50800" tIns="50800" rIns="50800" bIns="50800" numCol="1" anchor="ctr">
              <a:noAutofit/>
            </a:bodyPr>
            <a:lstStyle>
              <a:lvl1pPr algn="ctr" defTabSz="825500">
                <a:lnSpc>
                  <a:spcPct val="100000"/>
                </a:lnSpc>
                <a:spcBef>
                  <a:spcPts val="0"/>
                </a:spcBef>
                <a:defRPr sz="6000">
                  <a:latin typeface="Helvetica Neue Medium"/>
                  <a:ea typeface="Helvetica Neue Medium"/>
                  <a:cs typeface="Helvetica Neue Medium"/>
                  <a:sym typeface="Helvetica Neue Medium"/>
                </a:defRPr>
              </a:lvl1pPr>
            </a:lstStyle>
            <a:p>
              <a:r>
                <a:t>e-flux announcements</a:t>
              </a:r>
            </a:p>
          </p:txBody>
        </p:sp>
        <p:cxnSp>
          <p:nvCxnSpPr>
            <p:cNvPr id="281" name="Connection Line"/>
            <p:cNvCxnSpPr>
              <a:stCxn id="274" idx="0"/>
              <a:endCxn id="273" idx="0"/>
            </p:cNvCxnSpPr>
            <p:nvPr/>
          </p:nvCxnSpPr>
          <p:spPr>
            <a:xfrm flipV="1">
              <a:off x="11596171" y="635000"/>
              <a:ext cx="1" cy="2408423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282" name="Connection Line"/>
            <p:cNvCxnSpPr>
              <a:stCxn id="278" idx="0"/>
              <a:endCxn id="280" idx="0"/>
            </p:cNvCxnSpPr>
            <p:nvPr/>
          </p:nvCxnSpPr>
          <p:spPr>
            <a:xfrm flipH="1" flipV="1">
              <a:off x="11977171" y="3424422"/>
              <a:ext cx="1" cy="2281423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283" name="Connection Line"/>
            <p:cNvCxnSpPr>
              <a:stCxn id="277" idx="0"/>
              <a:endCxn id="280" idx="0"/>
            </p:cNvCxnSpPr>
            <p:nvPr/>
          </p:nvCxnSpPr>
          <p:spPr>
            <a:xfrm flipV="1">
              <a:off x="3100631" y="3424422"/>
              <a:ext cx="8876541" cy="2281423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  <p:cxnSp>
          <p:nvCxnSpPr>
            <p:cNvPr id="284" name="Connection Line"/>
            <p:cNvCxnSpPr>
              <a:stCxn id="279" idx="0"/>
              <a:endCxn id="278" idx="0"/>
            </p:cNvCxnSpPr>
            <p:nvPr/>
          </p:nvCxnSpPr>
          <p:spPr>
            <a:xfrm flipH="1" flipV="1">
              <a:off x="11977171" y="5705844"/>
              <a:ext cx="1014229" cy="1652870"/>
            </a:xfrm>
            <a:prstGeom prst="straightConnector1">
              <a:avLst/>
            </a:prstGeom>
            <a:ln w="63500" cap="flat">
              <a:solidFill>
                <a:srgbClr val="000000"/>
              </a:solidFill>
              <a:prstDash val="solid"/>
              <a:miter lim="400000"/>
              <a:headEnd type="triangle" w="med" len="med"/>
            </a:ln>
            <a:effectLst/>
          </p:spPr>
        </p:cxnSp>
      </p:grpSp>
      <p:pic>
        <p:nvPicPr>
          <p:cNvPr id="286" name="Screenshot 2024-03-28 at 14.27.22.png" descr="Screenshot 2024-03-28 at 14.27.22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7672" y="642678"/>
            <a:ext cx="4542167" cy="2056831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87" name="Screenshot 2024-03-28 at 14.28.16.png" descr="Screenshot 2024-03-28 at 14.28.16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743485" y="3251353"/>
            <a:ext cx="13716001" cy="1174819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93" name="Connection Line"/>
          <p:cNvSpPr/>
          <p:nvPr/>
        </p:nvSpPr>
        <p:spPr>
          <a:xfrm>
            <a:off x="16699930" y="1350644"/>
            <a:ext cx="2376174" cy="19007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370" h="19725" extrusionOk="0">
                <a:moveTo>
                  <a:pt x="5991" y="19725"/>
                </a:moveTo>
                <a:cubicBezTo>
                  <a:pt x="21600" y="4543"/>
                  <a:pt x="19603" y="-1875"/>
                  <a:pt x="0" y="470"/>
                </a:cubicBezTo>
              </a:path>
            </a:pathLst>
          </a:custGeom>
          <a:ln w="63500">
            <a:solidFill>
              <a:srgbClr val="000000"/>
            </a:solidFill>
            <a:custDash>
              <a:ds d="200000" sp="200000"/>
            </a:custDash>
            <a:miter lim="400000"/>
            <a:headEnd type="triangle"/>
          </a:ln>
        </p:spPr>
        <p:txBody>
          <a:bodyPr/>
          <a:lstStyle/>
          <a:p>
            <a:endParaRPr/>
          </a:p>
        </p:txBody>
      </p:sp>
      <p:pic>
        <p:nvPicPr>
          <p:cNvPr id="289" name="Screenshot 2024-03-28 at 14.35.54.png" descr="Screenshot 2024-03-28 at 14.35.54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379450" y="16681849"/>
            <a:ext cx="10167435" cy="13381366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90" name="Screenshot 2024-03-28 at 14.49.14.png" descr="Screenshot 2024-03-28 at 14.49.14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995822" y="20891565"/>
            <a:ext cx="8250507" cy="389174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pic>
        <p:nvPicPr>
          <p:cNvPr id="291" name="Screenshot 2024-03-28 at 14.49.05.png" descr="Screenshot 2024-03-28 at 14.49.05.png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995822" y="25454250"/>
            <a:ext cx="8250507" cy="373509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294" name="Connection Line"/>
          <p:cNvSpPr/>
          <p:nvPr/>
        </p:nvSpPr>
        <p:spPr>
          <a:xfrm>
            <a:off x="11246328" y="24565479"/>
            <a:ext cx="588818" cy="157941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6200" h="21600" extrusionOk="0">
                <a:moveTo>
                  <a:pt x="0" y="0"/>
                </a:moveTo>
                <a:cubicBezTo>
                  <a:pt x="21526" y="7910"/>
                  <a:pt x="21600" y="15110"/>
                  <a:pt x="222" y="21600"/>
                </a:cubicBezTo>
              </a:path>
            </a:pathLst>
          </a:custGeom>
          <a:ln w="63500">
            <a:solidFill>
              <a:srgbClr val="000000"/>
            </a:solidFill>
            <a:miter lim="400000"/>
            <a:tailEnd type="triangle"/>
          </a:ln>
        </p:spPr>
        <p:txBody>
          <a:bodyPr/>
          <a:lstStyle/>
          <a:p>
            <a:endParaRPr/>
          </a:p>
        </p:txBody>
      </p:sp>
    </p:spTree>
  </p:cSld>
  <p:clrMapOvr>
    <a:masterClrMapping/>
  </p:clrMapOvr>
  <p:transition spd="med"/>
</p:sld>
</file>

<file path=ppt/theme/theme1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2438338" rtl="0" fontAlgn="auto" latinLnBrk="0" hangingPunct="0">
          <a:lnSpc>
            <a:spcPct val="90000"/>
          </a:lnSpc>
          <a:spcBef>
            <a:spcPts val="4500"/>
          </a:spcBef>
          <a:spcAft>
            <a:spcPts val="0"/>
          </a:spcAft>
          <a:buClrTx/>
          <a:buSzTx/>
          <a:buFontTx/>
          <a:buNone/>
          <a:tabLst/>
          <a:defRPr kumimoji="0" sz="4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403</Words>
  <Application>Microsoft Office PowerPoint</Application>
  <PresentationFormat>Egyéni</PresentationFormat>
  <Paragraphs>241</Paragraphs>
  <Slides>26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2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26</vt:i4>
      </vt:variant>
    </vt:vector>
  </HeadingPairs>
  <TitlesOfParts>
    <vt:vector size="29" baseType="lpstr">
      <vt:lpstr>Helvetica Neue</vt:lpstr>
      <vt:lpstr>Helvetica Neue Medium</vt:lpstr>
      <vt:lpstr>21_BasicWhite</vt:lpstr>
      <vt:lpstr>scrapping e-flux:</vt:lpstr>
      <vt:lpstr>e-flux data: overview</vt:lpstr>
      <vt:lpstr>e-flux data: overview</vt:lpstr>
      <vt:lpstr>e-flux data: structure</vt:lpstr>
      <vt:lpstr>PowerPoint-bemutató</vt:lpstr>
      <vt:lpstr>approach</vt:lpstr>
      <vt:lpstr>approach</vt:lpstr>
      <vt:lpstr>approach</vt:lpstr>
      <vt:lpstr>request</vt:lpstr>
      <vt:lpstr>PowerPoint-bemutató</vt:lpstr>
      <vt:lpstr>scroll</vt:lpstr>
      <vt:lpstr>roadmap</vt:lpstr>
      <vt:lpstr>PowerPoint-bemutató</vt:lpstr>
      <vt:lpstr>PowerPoint-bemutató</vt:lpstr>
      <vt:lpstr>roadmap</vt:lpstr>
      <vt:lpstr>roadmap</vt:lpstr>
      <vt:lpstr>roadmap</vt:lpstr>
      <vt:lpstr>roadmap</vt:lpstr>
      <vt:lpstr>community detection</vt:lpstr>
      <vt:lpstr>alternative</vt:lpstr>
      <vt:lpstr>alternative</vt:lpstr>
      <vt:lpstr>alternative</vt:lpstr>
      <vt:lpstr>alternative</vt:lpstr>
      <vt:lpstr>alternative</vt:lpstr>
      <vt:lpstr>PowerPoint-bemutató</vt:lpstr>
      <vt:lpstr>scrapping e-flux: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scrapping e-flux:</dc:title>
  <cp:lastModifiedBy>Mihaly Hanics</cp:lastModifiedBy>
  <cp:revision>2</cp:revision>
  <dcterms:modified xsi:type="dcterms:W3CDTF">2024-04-21T23:38:25Z</dcterms:modified>
</cp:coreProperties>
</file>